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59" r:id="rId3"/>
    <p:sldId id="260" r:id="rId4"/>
    <p:sldId id="27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5986"/>
  </p:normalViewPr>
  <p:slideViewPr>
    <p:cSldViewPr snapToGrid="0" snapToObjects="1">
      <p:cViewPr varScale="1">
        <p:scale>
          <a:sx n="123" d="100"/>
          <a:sy n="123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4B2F2-5D4F-B34F-B3C7-395B1081977D}" type="datetimeFigureOut">
              <a:rPr lang="en-US" smtClean="0"/>
              <a:t>7/16/19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B1E3C-3859-E543-9687-53B466861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93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Citizens of Canada, Germany and France can transfer their license using the out of state license protocol.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6940C-AFA4-6248-AFC1-9303FA95A6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54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4038-7A32-BA42-90E1-765F793B2063}" type="datetimeFigureOut">
              <a:rPr lang="en-US" smtClean="0"/>
              <a:t>7/16/19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A312-599C-8641-8621-5EC9ACD1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65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4038-7A32-BA42-90E1-765F793B2063}" type="datetimeFigureOut">
              <a:rPr lang="en-US" smtClean="0"/>
              <a:t>7/16/19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A312-599C-8641-8621-5EC9ACD1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82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4038-7A32-BA42-90E1-765F793B2063}" type="datetimeFigureOut">
              <a:rPr lang="en-US" smtClean="0"/>
              <a:t>7/16/19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A312-599C-8641-8621-5EC9ACD1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4038-7A32-BA42-90E1-765F793B2063}" type="datetimeFigureOut">
              <a:rPr lang="en-US" smtClean="0"/>
              <a:t>7/16/19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A312-599C-8641-8621-5EC9ACD1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3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4038-7A32-BA42-90E1-765F793B2063}" type="datetimeFigureOut">
              <a:rPr lang="en-US" smtClean="0"/>
              <a:t>7/16/19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A312-599C-8641-8621-5EC9ACD1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95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4038-7A32-BA42-90E1-765F793B2063}" type="datetimeFigureOut">
              <a:rPr lang="en-US" smtClean="0"/>
              <a:t>7/16/19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A312-599C-8641-8621-5EC9ACD1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9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4038-7A32-BA42-90E1-765F793B2063}" type="datetimeFigureOut">
              <a:rPr lang="en-US" smtClean="0"/>
              <a:t>7/16/19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A312-599C-8641-8621-5EC9ACD1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85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4038-7A32-BA42-90E1-765F793B2063}" type="datetimeFigureOut">
              <a:rPr lang="en-US" smtClean="0"/>
              <a:t>7/16/19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A312-599C-8641-8621-5EC9ACD1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9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4038-7A32-BA42-90E1-765F793B2063}" type="datetimeFigureOut">
              <a:rPr lang="en-US" smtClean="0"/>
              <a:t>7/16/19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A312-599C-8641-8621-5EC9ACD1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4038-7A32-BA42-90E1-765F793B2063}" type="datetimeFigureOut">
              <a:rPr lang="en-US" smtClean="0"/>
              <a:t>7/16/19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A312-599C-8641-8621-5EC9ACD1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90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4038-7A32-BA42-90E1-765F793B2063}" type="datetimeFigureOut">
              <a:rPr lang="en-US" smtClean="0"/>
              <a:t>7/16/19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A312-599C-8641-8621-5EC9ACD1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5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64038-7A32-BA42-90E1-765F793B2063}" type="datetimeFigureOut">
              <a:rPr lang="en-US" smtClean="0"/>
              <a:t>7/16/19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8A312-599C-8641-8621-5EC9ACD1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5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cttransit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t.gov/dmv/site/default.as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://www.ct.gov/dmv/cwp/view.asp?a=805&amp;q=24473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r.yale.edu/community/getting-around-yale/shuttle" TargetMode="External"/><Relationship Id="rId2" Type="http://schemas.openxmlformats.org/officeDocument/2006/relationships/hyperlink" Target="https://oiss.yale.edu/life-at-yale/practical-matters/transport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newhavenct.gov/gov/depts/traffic/default.htm" TargetMode="External"/><Relationship Id="rId4" Type="http://schemas.openxmlformats.org/officeDocument/2006/relationships/hyperlink" Target="https://www.cttransit.com/schedul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o.yale.edu/bikeshar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0"/>
            <a:ext cx="7772400" cy="4267200"/>
          </a:xfrm>
        </p:spPr>
        <p:txBody>
          <a:bodyPr>
            <a:normAutofit/>
          </a:bodyPr>
          <a:lstStyle/>
          <a:p>
            <a:r>
              <a:rPr lang="en-US" dirty="0"/>
              <a:t>New Haven Transportation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408990"/>
            <a:ext cx="6400800" cy="1219200"/>
          </a:xfrm>
        </p:spPr>
        <p:txBody>
          <a:bodyPr/>
          <a:lstStyle/>
          <a:p>
            <a:r>
              <a:rPr lang="en-US" b="1" dirty="0"/>
              <a:t>Yale ELP Summer </a:t>
            </a:r>
          </a:p>
        </p:txBody>
      </p:sp>
    </p:spTree>
    <p:extLst>
      <p:ext uri="{BB962C8B-B14F-4D97-AF65-F5344CB8AC3E}">
        <p14:creationId xmlns:p14="http://schemas.microsoft.com/office/powerpoint/2010/main" val="1128553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86580"/>
            <a:ext cx="8229600" cy="1600200"/>
          </a:xfrm>
        </p:spPr>
        <p:txBody>
          <a:bodyPr/>
          <a:lstStyle/>
          <a:p>
            <a:r>
              <a:rPr lang="en-US" dirty="0"/>
              <a:t>Daytime Yale Shuttles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– Science Hill, Med Campus, Train Station</a:t>
            </a:r>
          </a:p>
          <a:p>
            <a:r>
              <a:rPr lang="en-US" dirty="0">
                <a:solidFill>
                  <a:srgbClr val="0000FF"/>
                </a:solidFill>
              </a:rPr>
              <a:t>Blue</a:t>
            </a:r>
            <a:r>
              <a:rPr lang="en-US" dirty="0"/>
              <a:t> – Science Hill, East Rock, Main Campus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Orange </a:t>
            </a:r>
            <a:r>
              <a:rPr lang="en-US" dirty="0"/>
              <a:t>– East Rock, Science Hill, Med Campus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rgbClr val="008000"/>
                </a:solidFill>
              </a:rPr>
              <a:t>Green– Science Hill to West Campus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Purple – </a:t>
            </a:r>
            <a:r>
              <a:rPr lang="en-US" dirty="0"/>
              <a:t>Med School to West Campus</a:t>
            </a:r>
          </a:p>
          <a:p>
            <a:r>
              <a:rPr lang="en-US" dirty="0"/>
              <a:t>VA shuttle – Med campus to VA Hospital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01" r="-6001"/>
          <a:stretch>
            <a:fillRect/>
          </a:stretch>
        </p:blipFill>
        <p:spPr>
          <a:xfrm>
            <a:off x="1889126" y="1600200"/>
            <a:ext cx="4241069" cy="474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81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Night time Yale Shuttle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Door-to-door service 6 p.m. through 6 a.m.</a:t>
            </a:r>
          </a:p>
          <a:p>
            <a:r>
              <a:rPr lang="en-US" dirty="0"/>
              <a:t>Call 203-432-6330</a:t>
            </a:r>
          </a:p>
          <a:p>
            <a:r>
              <a:rPr lang="en-US" dirty="0"/>
              <a:t>They will assign you a shuttle ride or security escort</a:t>
            </a:r>
          </a:p>
          <a:p>
            <a:r>
              <a:rPr lang="en-US" dirty="0"/>
              <a:t>Be ready!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6311" y="3982763"/>
            <a:ext cx="3352639" cy="2514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125467"/>
            <a:ext cx="4147964" cy="222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7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Weekend Yale Shuttle 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195" r="-25195"/>
          <a:stretch>
            <a:fillRect/>
          </a:stretch>
        </p:blipFill>
        <p:spPr/>
      </p:pic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1889760" y="1600200"/>
            <a:ext cx="4041648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There are two  </a:t>
            </a:r>
            <a:r>
              <a:rPr lang="en-US" b="1" dirty="0">
                <a:solidFill>
                  <a:srgbClr val="4F81BD"/>
                </a:solidFill>
              </a:rPr>
              <a:t>Weekend Blue Line</a:t>
            </a:r>
            <a:r>
              <a:rPr lang="en-US" dirty="0"/>
              <a:t> buses that depart every half hour from a limited number of stops beginning at 8:15 a.m. with the last departure at 5:45 p.m.</a:t>
            </a:r>
            <a:endParaRPr lang="en-US" b="1" dirty="0"/>
          </a:p>
          <a:p>
            <a:r>
              <a:rPr lang="en-US" dirty="0"/>
              <a:t>The weekend shuttle trip provides transportation to the train station and grocery store.</a:t>
            </a:r>
          </a:p>
        </p:txBody>
      </p:sp>
    </p:spTree>
    <p:extLst>
      <p:ext uri="{BB962C8B-B14F-4D97-AF65-F5344CB8AC3E}">
        <p14:creationId xmlns:p14="http://schemas.microsoft.com/office/powerpoint/2010/main" val="427827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04048"/>
            <a:ext cx="9144000" cy="2005112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692575" y="2801291"/>
            <a:ext cx="3381512" cy="311023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Check out the website for more information, including real-time bus tracking, alerts, and updates! </a:t>
            </a:r>
          </a:p>
          <a:p>
            <a:endParaRPr lang="en-US" dirty="0"/>
          </a:p>
          <a:p>
            <a:r>
              <a:rPr lang="en-US" dirty="0"/>
              <a:t>Download the </a:t>
            </a:r>
            <a:r>
              <a:rPr lang="en-US" dirty="0" err="1"/>
              <a:t>DoubleMap</a:t>
            </a:r>
            <a:r>
              <a:rPr lang="en-US" dirty="0"/>
              <a:t> app on your smartphone!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478163" y="5911522"/>
            <a:ext cx="404075" cy="134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724B956-DE83-A145-8270-7045C8A63D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82" t="16752" r="32091" b="17013"/>
          <a:stretch/>
        </p:blipFill>
        <p:spPr>
          <a:xfrm>
            <a:off x="4666776" y="5651442"/>
            <a:ext cx="811387" cy="7897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081D9B-339B-094F-B665-B2800C4D93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35" t="3181" r="33001" b="2728"/>
          <a:stretch/>
        </p:blipFill>
        <p:spPr>
          <a:xfrm>
            <a:off x="6915877" y="2366255"/>
            <a:ext cx="2217731" cy="423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54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-4867"/>
            <a:ext cx="9150490" cy="686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4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13671"/>
            <a:ext cx="8229600" cy="1143000"/>
          </a:xfrm>
        </p:spPr>
        <p:txBody>
          <a:bodyPr/>
          <a:lstStyle/>
          <a:p>
            <a:r>
              <a:rPr lang="en-US" dirty="0"/>
              <a:t>CT Transit Bus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56671"/>
            <a:ext cx="8229600" cy="4525963"/>
          </a:xfrm>
        </p:spPr>
        <p:txBody>
          <a:bodyPr/>
          <a:lstStyle/>
          <a:p>
            <a:r>
              <a:rPr lang="pl-PL" dirty="0">
                <a:hlinkClick r:id="rId2"/>
              </a:rPr>
              <a:t>http://www.cttransit.com/</a:t>
            </a:r>
            <a:endParaRPr lang="pl-PL" dirty="0"/>
          </a:p>
          <a:p>
            <a:r>
              <a:rPr lang="pl-PL" dirty="0"/>
              <a:t>$1.75 per </a:t>
            </a:r>
            <a:r>
              <a:rPr lang="pl-PL" dirty="0" err="1"/>
              <a:t>ride</a:t>
            </a:r>
            <a:r>
              <a:rPr lang="pl-PL" dirty="0"/>
              <a:t> (</a:t>
            </a:r>
            <a:r>
              <a:rPr lang="pl-PL" dirty="0" err="1"/>
              <a:t>free</a:t>
            </a:r>
            <a:r>
              <a:rPr lang="pl-PL" dirty="0"/>
              <a:t> </a:t>
            </a:r>
            <a:r>
              <a:rPr lang="pl-PL" dirty="0" err="1"/>
              <a:t>transfers</a:t>
            </a:r>
            <a:r>
              <a:rPr lang="pl-PL" dirty="0"/>
              <a:t>) </a:t>
            </a:r>
          </a:p>
          <a:p>
            <a:r>
              <a:rPr lang="en-US" b="1" dirty="0"/>
              <a:t>Buy</a:t>
            </a:r>
            <a:r>
              <a:rPr lang="en-US" dirty="0"/>
              <a:t> </a:t>
            </a:r>
            <a:r>
              <a:rPr lang="en-US" b="1" dirty="0"/>
              <a:t>tickets</a:t>
            </a:r>
            <a:r>
              <a:rPr lang="en-US" dirty="0"/>
              <a:t> and passes from Customer Service in downtown New Haven and now at Stop &amp; Shop</a:t>
            </a:r>
            <a:endParaRPr lang="pl-PL" dirty="0"/>
          </a:p>
          <a:p>
            <a:r>
              <a:rPr lang="pl-PL" dirty="0" err="1"/>
              <a:t>Directions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on Google </a:t>
            </a:r>
            <a:r>
              <a:rPr lang="pl-PL" dirty="0" err="1"/>
              <a:t>Maps</a:t>
            </a:r>
            <a:r>
              <a:rPr lang="pl-PL" dirty="0"/>
              <a:t>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698" y="3874757"/>
            <a:ext cx="4627451" cy="244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75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ways to get around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Metro Taxi </a:t>
            </a:r>
            <a:r>
              <a:rPr lang="mr-IN" dirty="0"/>
              <a:t>–</a:t>
            </a:r>
            <a:r>
              <a:rPr lang="en-US" dirty="0"/>
              <a:t> a number you won’t forget:(203)777-7777 </a:t>
            </a:r>
          </a:p>
          <a:p>
            <a:r>
              <a:rPr lang="en-US" dirty="0"/>
              <a:t>Rideshare apps: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*Ask a friend before downloading one of these apps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566" y="3158584"/>
            <a:ext cx="3759200" cy="2070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766" y="3158584"/>
            <a:ext cx="45087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43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428" y="54864"/>
            <a:ext cx="8229600" cy="1143000"/>
          </a:xfrm>
        </p:spPr>
        <p:txBody>
          <a:bodyPr/>
          <a:lstStyle/>
          <a:p>
            <a:r>
              <a:rPr lang="en-US" dirty="0"/>
              <a:t>Driving in New Haven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97428" y="1105981"/>
            <a:ext cx="5600590" cy="5660136"/>
          </a:xfrm>
        </p:spPr>
        <p:txBody>
          <a:bodyPr>
            <a:normAutofit lnSpcReduction="10000"/>
          </a:bodyPr>
          <a:lstStyle/>
          <a:p>
            <a:r>
              <a:rPr lang="en-US" sz="1900" dirty="0"/>
              <a:t>CT DMV: </a:t>
            </a:r>
            <a:r>
              <a:rPr lang="en-US" sz="1900" dirty="0">
                <a:hlinkClick r:id="rId3"/>
              </a:rPr>
              <a:t>http://www.ct.gov/dmv/site/default.asp</a:t>
            </a:r>
            <a:endParaRPr lang="en-US" sz="1900" dirty="0"/>
          </a:p>
          <a:p>
            <a:r>
              <a:rPr lang="en-US" sz="1900" dirty="0"/>
              <a:t>Connecticut laws allow a student/visitor to drive with their home country’s driving license for up to a year</a:t>
            </a:r>
          </a:p>
          <a:p>
            <a:pPr lvl="1"/>
            <a:r>
              <a:rPr lang="en-US" sz="1500" dirty="0"/>
              <a:t>If </a:t>
            </a:r>
            <a:r>
              <a:rPr lang="en-US" sz="1600" dirty="0"/>
              <a:t>license is in a language other than English or Spanish, the license must be accompanied by an </a:t>
            </a:r>
            <a:r>
              <a:rPr lang="en-US" sz="1600" dirty="0">
                <a:hlinkClick r:id="rId4"/>
              </a:rPr>
              <a:t>International Driver’s Permit (IDP)</a:t>
            </a:r>
            <a:r>
              <a:rPr lang="en-US" sz="1600" dirty="0"/>
              <a:t> (acquired in home country)</a:t>
            </a:r>
            <a:endParaRPr lang="en-US" sz="1500" dirty="0"/>
          </a:p>
          <a:p>
            <a:r>
              <a:rPr lang="en-US" sz="2000" dirty="0"/>
              <a:t>Citizens of Canada, Germany and France can transfer their license using the out of state license protocol</a:t>
            </a:r>
            <a:endParaRPr lang="en-US" sz="1900" dirty="0"/>
          </a:p>
          <a:p>
            <a:r>
              <a:rPr lang="en-US" sz="1900" dirty="0"/>
              <a:t>Applying for a CT driver’s license:</a:t>
            </a:r>
          </a:p>
          <a:p>
            <a:pPr lvl="1"/>
            <a:r>
              <a:rPr lang="en-US" sz="1900" dirty="0"/>
              <a:t>Apply for Social Security Number (SSN)</a:t>
            </a:r>
          </a:p>
          <a:p>
            <a:pPr lvl="1"/>
            <a:r>
              <a:rPr lang="en-US" sz="1900" dirty="0"/>
              <a:t>Make sure you have all your documentation and that your name and DOB match on all documents</a:t>
            </a:r>
          </a:p>
          <a:p>
            <a:pPr lvl="1"/>
            <a:r>
              <a:rPr lang="en-US" sz="1900" dirty="0"/>
              <a:t>Visit the DMV (closest is on State Street in Hamden).</a:t>
            </a:r>
          </a:p>
          <a:p>
            <a:pPr lvl="1"/>
            <a:r>
              <a:rPr lang="en-US" sz="1900" dirty="0"/>
              <a:t>The government will run a check through databases. This could take as long as 30 days.</a:t>
            </a:r>
          </a:p>
          <a:p>
            <a:r>
              <a:rPr lang="en-US" sz="2000" dirty="0"/>
              <a:t>Hamden driving school (203)415-3698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4567" y="954003"/>
            <a:ext cx="5070157" cy="2105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4897" y="3827318"/>
            <a:ext cx="33274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19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546" y="181304"/>
            <a:ext cx="8229600" cy="1600200"/>
          </a:xfrm>
        </p:spPr>
        <p:txBody>
          <a:bodyPr/>
          <a:lstStyle/>
          <a:p>
            <a:r>
              <a:rPr lang="en-US" dirty="0"/>
              <a:t>Driving in New Haven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1418116"/>
            <a:ext cx="10370127" cy="3985157"/>
          </a:xfrm>
        </p:spPr>
        <p:txBody>
          <a:bodyPr>
            <a:normAutofit/>
          </a:bodyPr>
          <a:lstStyle/>
          <a:p>
            <a:r>
              <a:rPr lang="en-US" sz="2900" dirty="0">
                <a:solidFill>
                  <a:srgbClr val="4F81BD"/>
                </a:solidFill>
              </a:rPr>
              <a:t>http://</a:t>
            </a:r>
            <a:r>
              <a:rPr lang="en-US" sz="2900" dirty="0" err="1">
                <a:solidFill>
                  <a:srgbClr val="4F81BD"/>
                </a:solidFill>
              </a:rPr>
              <a:t>to.yale.edu</a:t>
            </a:r>
            <a:r>
              <a:rPr lang="en-US" sz="2900" dirty="0">
                <a:solidFill>
                  <a:srgbClr val="4F81BD"/>
                </a:solidFill>
              </a:rPr>
              <a:t>/</a:t>
            </a:r>
            <a:r>
              <a:rPr lang="en-US" sz="2900" dirty="0" err="1">
                <a:solidFill>
                  <a:srgbClr val="4F81BD"/>
                </a:solidFill>
              </a:rPr>
              <a:t>zipcar</a:t>
            </a:r>
            <a:endParaRPr lang="en-US" sz="2900" dirty="0">
              <a:solidFill>
                <a:srgbClr val="4F81BD"/>
              </a:solidFill>
            </a:endParaRPr>
          </a:p>
          <a:p>
            <a:r>
              <a:rPr lang="en-US" sz="2900" dirty="0"/>
              <a:t>Student memberships are $15 </a:t>
            </a:r>
          </a:p>
          <a:p>
            <a:pPr lvl="1"/>
            <a:r>
              <a:rPr lang="en-US" sz="2300" dirty="0"/>
              <a:t>18+</a:t>
            </a:r>
          </a:p>
          <a:p>
            <a:pPr lvl="1"/>
            <a:r>
              <a:rPr lang="en-US" sz="2300" dirty="0"/>
              <a:t>Valid driver’s license for at least a year</a:t>
            </a:r>
          </a:p>
          <a:p>
            <a:pPr lvl="1"/>
            <a:r>
              <a:rPr lang="en-US" sz="2300" dirty="0"/>
              <a:t>Reasonable driving record</a:t>
            </a:r>
          </a:p>
          <a:p>
            <a:pPr lvl="1"/>
            <a:r>
              <a:rPr lang="en-US" sz="2300" dirty="0"/>
              <a:t>Yale email address and Yale ID </a:t>
            </a:r>
          </a:p>
          <a:p>
            <a:r>
              <a:rPr lang="en-US" sz="2900" dirty="0"/>
              <a:t>Includes mileage, </a:t>
            </a:r>
          </a:p>
          <a:p>
            <a:pPr marL="0" indent="0">
              <a:buNone/>
            </a:pPr>
            <a:r>
              <a:rPr lang="en-US" sz="2900" dirty="0"/>
              <a:t>gas card, and insurance</a:t>
            </a:r>
            <a:endParaRPr lang="en-US" sz="2300" dirty="0"/>
          </a:p>
          <a:p>
            <a:pPr lvl="1"/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876" y="3828998"/>
            <a:ext cx="7215124" cy="28110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163" y="288076"/>
            <a:ext cx="2363024" cy="330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0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889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0484"/>
            <a:ext cx="9144000" cy="627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18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201" y="1600200"/>
            <a:ext cx="5530311" cy="41587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</a:t>
            </a:r>
            <a:r>
              <a:rPr lang="en-US" sz="3600" dirty="0"/>
              <a:t>Haven</a:t>
            </a:r>
            <a:r>
              <a:rPr lang="en-US" dirty="0"/>
              <a:t> is commuter-friendly</a:t>
            </a:r>
          </a:p>
        </p:txBody>
      </p:sp>
      <p:sp>
        <p:nvSpPr>
          <p:cNvPr id="7" name="Up Arrow 6"/>
          <p:cNvSpPr/>
          <p:nvPr/>
        </p:nvSpPr>
        <p:spPr>
          <a:xfrm rot="20102611">
            <a:off x="5874884" y="4793569"/>
            <a:ext cx="882325" cy="1930851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6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665" y="-175"/>
            <a:ext cx="8229600" cy="1600200"/>
          </a:xfrm>
        </p:spPr>
        <p:txBody>
          <a:bodyPr/>
          <a:lstStyle/>
          <a:p>
            <a:r>
              <a:rPr lang="en-US" dirty="0"/>
              <a:t>Leaving New Haven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1302199"/>
            <a:ext cx="3862008" cy="23918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922" y="4209603"/>
            <a:ext cx="3999079" cy="26483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6008" y="1389173"/>
            <a:ext cx="53884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/>
              <a:t>Metro North Railroad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Hourly Trains to New York City from Union Station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$24 - $30 (each way)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2191" y="3694077"/>
            <a:ext cx="495673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/>
              <a:t>Amtrak</a:t>
            </a:r>
            <a:r>
              <a:rPr lang="en-US" sz="2800" dirty="0"/>
              <a:t> </a:t>
            </a:r>
            <a:r>
              <a:rPr lang="mr-IN" sz="2800" dirty="0"/>
              <a:t>–</a:t>
            </a:r>
            <a:r>
              <a:rPr lang="en-US" sz="2800" dirty="0"/>
              <a:t> Union Station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Trains to New York City, Boston, Washington DC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/>
              <a:t>Airports</a:t>
            </a:r>
            <a:r>
              <a:rPr lang="en-US" sz="2800" dirty="0"/>
              <a:t> (Yale offers a discounted rate with Primetime shuttle!)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Usually $50++</a:t>
            </a:r>
          </a:p>
        </p:txBody>
      </p:sp>
    </p:spTree>
    <p:extLst>
      <p:ext uri="{BB962C8B-B14F-4D97-AF65-F5344CB8AC3E}">
        <p14:creationId xmlns:p14="http://schemas.microsoft.com/office/powerpoint/2010/main" val="295690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909" y="-24766"/>
            <a:ext cx="8229600" cy="1600200"/>
          </a:xfrm>
        </p:spPr>
        <p:txBody>
          <a:bodyPr/>
          <a:lstStyle/>
          <a:p>
            <a:r>
              <a:rPr lang="en-US" dirty="0"/>
              <a:t>APPS TO DOWNLOAD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983" y="1564123"/>
            <a:ext cx="2559437" cy="28406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534" y="4646793"/>
            <a:ext cx="3759200" cy="2070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100" y="4646793"/>
            <a:ext cx="4508700" cy="2070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AFADA5-8685-AF40-AA13-D60703DECF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182" t="16752" r="32091" b="17013"/>
          <a:stretch/>
        </p:blipFill>
        <p:spPr>
          <a:xfrm>
            <a:off x="7956450" y="786528"/>
            <a:ext cx="2077236" cy="20217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E66A29-0AD6-B549-8C45-7B0B08721A20}"/>
              </a:ext>
            </a:extLst>
          </p:cNvPr>
          <p:cNvSpPr txBox="1"/>
          <p:nvPr/>
        </p:nvSpPr>
        <p:spPr>
          <a:xfrm>
            <a:off x="7956450" y="2808266"/>
            <a:ext cx="2732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DoubleMap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021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142" y="346659"/>
            <a:ext cx="6341633" cy="6341633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9920122">
            <a:off x="1906368" y="2835393"/>
            <a:ext cx="1652661" cy="939332"/>
          </a:xfrm>
          <a:prstGeom prst="leftArrow">
            <a:avLst/>
          </a:prstGeom>
          <a:solidFill>
            <a:srgbClr val="C1B8E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12775116">
            <a:off x="1905915" y="4231204"/>
            <a:ext cx="1652661" cy="939332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14385" y="2626652"/>
            <a:ext cx="104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Yale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3349" y="4709905"/>
            <a:ext cx="1049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Yale</a:t>
            </a:r>
          </a:p>
          <a:p>
            <a:r>
              <a:rPr lang="en-US" dirty="0"/>
              <a:t>Med</a:t>
            </a:r>
          </a:p>
        </p:txBody>
      </p:sp>
    </p:spTree>
    <p:extLst>
      <p:ext uri="{BB962C8B-B14F-4D97-AF65-F5344CB8AC3E}">
        <p14:creationId xmlns:p14="http://schemas.microsoft.com/office/powerpoint/2010/main" val="1641459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800"/>
            <a:ext cx="10515600" cy="1325563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6353"/>
            <a:ext cx="10515600" cy="3522228"/>
          </a:xfrm>
        </p:spPr>
        <p:txBody>
          <a:bodyPr>
            <a:normAutofit/>
          </a:bodyPr>
          <a:lstStyle/>
          <a:p>
            <a:r>
              <a:rPr lang="en-US" dirty="0"/>
              <a:t>OISS website: </a:t>
            </a:r>
            <a:r>
              <a:rPr lang="en-US" sz="1800" dirty="0">
                <a:hlinkClick r:id="rId2"/>
              </a:rPr>
              <a:t>https://oiss.yale.edu/life-at-yale/practical-matters/transportation</a:t>
            </a:r>
            <a:endParaRPr lang="en-US" sz="1800" dirty="0"/>
          </a:p>
          <a:p>
            <a:r>
              <a:rPr lang="en-US" dirty="0"/>
              <a:t>It’s Your Yale: </a:t>
            </a:r>
            <a:r>
              <a:rPr lang="en-US" sz="1800" dirty="0">
                <a:hlinkClick r:id="rId3"/>
              </a:rPr>
              <a:t>https://your.yale.edu/community/getting-around-yale/shuttle</a:t>
            </a:r>
            <a:endParaRPr lang="en-US" sz="1800" dirty="0"/>
          </a:p>
          <a:p>
            <a:r>
              <a:rPr lang="en-US" dirty="0"/>
              <a:t>CT Transit: </a:t>
            </a:r>
            <a:r>
              <a:rPr lang="en-US" sz="1800" dirty="0">
                <a:hlinkClick r:id="rId4"/>
              </a:rPr>
              <a:t>https://www.cttransit.com/schedules</a:t>
            </a:r>
            <a:endParaRPr lang="en-US" sz="1800" dirty="0"/>
          </a:p>
          <a:p>
            <a:r>
              <a:rPr lang="en-US" dirty="0"/>
              <a:t>City of New Haven website: </a:t>
            </a:r>
            <a:r>
              <a:rPr lang="en-US" sz="1800" dirty="0">
                <a:hlinkClick r:id="rId5"/>
              </a:rPr>
              <a:t>https://www.newhavenct.gov/gov/depts/traffic/default.htm</a:t>
            </a:r>
            <a:endParaRPr lang="en-US" sz="1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270171"/>
            <a:ext cx="12192000" cy="280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20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5898"/>
            <a:ext cx="8229600" cy="1143000"/>
          </a:xfrm>
        </p:spPr>
        <p:txBody>
          <a:bodyPr/>
          <a:lstStyle/>
          <a:p>
            <a:r>
              <a:rPr lang="en-US" dirty="0"/>
              <a:t>Safety tips for walking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6740" y="1299811"/>
            <a:ext cx="6043479" cy="52412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Use the crosswalks and only walk at walk signs when you cross the street.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Do not walk alone at night—walk in groups.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If you’re alone but want security, call </a:t>
            </a:r>
            <a:r>
              <a:rPr lang="en-US" b="1" dirty="0"/>
              <a:t>203-432-6330 (for rides) </a:t>
            </a:r>
            <a:r>
              <a:rPr lang="en-US" dirty="0"/>
              <a:t>or </a:t>
            </a:r>
            <a:r>
              <a:rPr lang="en-US" b="1" dirty="0"/>
              <a:t>203-432-</a:t>
            </a:r>
            <a:r>
              <a:rPr lang="en-US" b="1" dirty="0">
                <a:solidFill>
                  <a:srgbClr val="0000FF"/>
                </a:solidFill>
              </a:rPr>
              <a:t>WALK</a:t>
            </a:r>
            <a:r>
              <a:rPr lang="en-US" b="1" dirty="0"/>
              <a:t> </a:t>
            </a:r>
            <a:r>
              <a:rPr lang="en-US" dirty="0"/>
              <a:t>and</a:t>
            </a:r>
            <a:r>
              <a:rPr lang="en-US" b="1" dirty="0"/>
              <a:t> someone will walk with you. 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Download the companion app</a:t>
            </a:r>
          </a:p>
          <a:p>
            <a:pPr marL="0" indent="0">
              <a:buNone/>
            </a:pPr>
            <a:r>
              <a:rPr lang="en-US" b="1" dirty="0"/>
              <a:t>for your smartphone and have a </a:t>
            </a:r>
          </a:p>
          <a:p>
            <a:pPr marL="0" indent="0">
              <a:buNone/>
            </a:pPr>
            <a:r>
              <a:rPr lang="en-US" b="1" dirty="0"/>
              <a:t>friend virtually walk you home!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769" y="1299810"/>
            <a:ext cx="1638300" cy="2984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618" y="4754124"/>
            <a:ext cx="2672567" cy="151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79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cdninstagram.com/vp/5510b748ac20b72de0315880fdea31ff/5C082B29/t51.2885-15/sh0.08/e35/s640x640/37347989_642980812745003_769623798602688102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0612" y="3069999"/>
            <a:ext cx="4061158" cy="369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510" y="-12637"/>
            <a:ext cx="8229600" cy="1600200"/>
          </a:xfrm>
        </p:spPr>
        <p:txBody>
          <a:bodyPr/>
          <a:lstStyle/>
          <a:p>
            <a:r>
              <a:rPr lang="en-US" dirty="0"/>
              <a:t>Bike resources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94510" y="1303545"/>
            <a:ext cx="8229600" cy="50165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Yale Bike Share:</a:t>
            </a:r>
          </a:p>
          <a:p>
            <a:pPr lvl="1"/>
            <a:r>
              <a:rPr lang="en-US" dirty="0">
                <a:hlinkClick r:id="rId3"/>
              </a:rPr>
              <a:t>https://to.yale.edu/bikeshare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Noa</a:t>
            </a:r>
            <a:r>
              <a:rPr lang="en-US" dirty="0"/>
              <a:t> Rider App </a:t>
            </a:r>
          </a:p>
          <a:p>
            <a:pPr lvl="1"/>
            <a:r>
              <a:rPr lang="en-US" dirty="0"/>
              <a:t>Membership required: $9.99/month</a:t>
            </a:r>
          </a:p>
          <a:p>
            <a:pPr>
              <a:lnSpc>
                <a:spcPct val="120000"/>
              </a:lnSpc>
            </a:pPr>
            <a:r>
              <a:rPr lang="en-US" dirty="0"/>
              <a:t>Bike New Haven Bike Share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https://</a:t>
            </a:r>
            <a:r>
              <a:rPr lang="en-US" dirty="0" err="1"/>
              <a:t>www.bikenewhavenct.com</a:t>
            </a:r>
            <a:r>
              <a:rPr lang="en-US" dirty="0"/>
              <a:t>/</a:t>
            </a:r>
          </a:p>
          <a:p>
            <a:r>
              <a:rPr lang="en-US" dirty="0"/>
              <a:t>Bike sellers:</a:t>
            </a:r>
          </a:p>
          <a:p>
            <a:pPr lvl="1"/>
            <a:r>
              <a:rPr lang="en-US" sz="2000" dirty="0" err="1"/>
              <a:t>Goatsville</a:t>
            </a:r>
            <a:r>
              <a:rPr lang="en-US" sz="2000" dirty="0"/>
              <a:t> </a:t>
            </a:r>
            <a:r>
              <a:rPr lang="en-US" sz="2000" dirty="0" err="1"/>
              <a:t>Cyclesmith</a:t>
            </a:r>
            <a:r>
              <a:rPr lang="en-US" sz="2000" dirty="0"/>
              <a:t>, LLC</a:t>
            </a:r>
          </a:p>
          <a:p>
            <a:pPr lvl="1"/>
            <a:r>
              <a:rPr lang="en-US" sz="2000" dirty="0"/>
              <a:t>College St. Cycles</a:t>
            </a:r>
          </a:p>
          <a:p>
            <a:pPr lvl="1"/>
            <a:r>
              <a:rPr lang="en-US" sz="2000" dirty="0"/>
              <a:t>Devil’s Gear Bike Shop</a:t>
            </a:r>
          </a:p>
          <a:p>
            <a:pPr lvl="1"/>
            <a:r>
              <a:rPr lang="en-US" sz="2000" dirty="0"/>
              <a:t>Amity Bicycles</a:t>
            </a:r>
          </a:p>
          <a:p>
            <a:pPr lvl="1"/>
            <a:r>
              <a:rPr lang="en-US" sz="2000" dirty="0"/>
              <a:t>Target/</a:t>
            </a:r>
            <a:r>
              <a:rPr lang="en-US" sz="2000" dirty="0" err="1"/>
              <a:t>Walmart</a:t>
            </a:r>
            <a:endParaRPr lang="en-US" sz="2000" dirty="0"/>
          </a:p>
          <a:p>
            <a:pPr lvl="1"/>
            <a:r>
              <a:rPr lang="en-US" sz="2000" dirty="0" err="1"/>
              <a:t>Craigslist.org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174357"/>
            <a:ext cx="4154624" cy="27393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508" y="4030877"/>
            <a:ext cx="2907681" cy="270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27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404681"/>
            <a:ext cx="4146973" cy="3110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0974" y="359596"/>
            <a:ext cx="4914964" cy="1600200"/>
          </a:xfrm>
        </p:spPr>
        <p:txBody>
          <a:bodyPr/>
          <a:lstStyle/>
          <a:p>
            <a:r>
              <a:rPr lang="en-US" dirty="0"/>
              <a:t>	Bike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9862" y="1751861"/>
            <a:ext cx="5456611" cy="4676647"/>
          </a:xfrm>
        </p:spPr>
        <p:txBody>
          <a:bodyPr>
            <a:normAutofit/>
          </a:bodyPr>
          <a:lstStyle/>
          <a:p>
            <a:r>
              <a:rPr lang="en-US" dirty="0"/>
              <a:t>Use bike lanes</a:t>
            </a:r>
          </a:p>
          <a:p>
            <a:r>
              <a:rPr lang="en-US" dirty="0"/>
              <a:t>Stay to Right</a:t>
            </a:r>
          </a:p>
          <a:p>
            <a:r>
              <a:rPr lang="en-US" dirty="0"/>
              <a:t>Obey traffic signs</a:t>
            </a:r>
          </a:p>
          <a:p>
            <a:r>
              <a:rPr lang="en-US" dirty="0"/>
              <a:t>Helmet / reflectors / lights</a:t>
            </a:r>
          </a:p>
          <a:p>
            <a:endParaRPr lang="en-US" dirty="0"/>
          </a:p>
          <a:p>
            <a:r>
              <a:rPr lang="en-US" dirty="0"/>
              <a:t>Yale Environmental Health &amp; Safety : Bicycle Safety Training Class </a:t>
            </a:r>
          </a:p>
          <a:p>
            <a:pPr lvl="1"/>
            <a:r>
              <a:rPr lang="en-US" dirty="0"/>
              <a:t>Free helmet &amp; one-month bike share membership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898" y="3918311"/>
            <a:ext cx="2669177" cy="251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5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your bike safe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921287" y="250931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/>
              <a:t>Lock your bike to the bike racks!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203003" y="4949654"/>
            <a:ext cx="4041648" cy="16818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r>
              <a:rPr lang="en-US" dirty="0"/>
              <a:t>Buy a good lock!</a:t>
            </a:r>
          </a:p>
          <a:p>
            <a:pPr lvl="1"/>
            <a:r>
              <a:rPr lang="en-US" dirty="0"/>
              <a:t>Kryptonite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101" y="1953803"/>
            <a:ext cx="5136187" cy="2661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761" y="4198068"/>
            <a:ext cx="2658285" cy="226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19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Yale Shuttle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54441"/>
            <a:ext cx="3606800" cy="4000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204" y="0"/>
            <a:ext cx="69007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47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671</Words>
  <Application>Microsoft Macintosh PowerPoint</Application>
  <PresentationFormat>Widescreen</PresentationFormat>
  <Paragraphs>113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New Haven Transportation</vt:lpstr>
      <vt:lpstr>New Haven is commuter-friendly</vt:lpstr>
      <vt:lpstr>PowerPoint Presentation</vt:lpstr>
      <vt:lpstr>Resources</vt:lpstr>
      <vt:lpstr>Safety tips for walking</vt:lpstr>
      <vt:lpstr>Bike resources</vt:lpstr>
      <vt:lpstr> Bike Safety</vt:lpstr>
      <vt:lpstr>Keep your bike safe</vt:lpstr>
      <vt:lpstr>Yale Shuttle</vt:lpstr>
      <vt:lpstr>Daytime Yale Shuttles</vt:lpstr>
      <vt:lpstr>Night time Yale Shuttle</vt:lpstr>
      <vt:lpstr>Weekend Yale Shuttle </vt:lpstr>
      <vt:lpstr>PowerPoint Presentation</vt:lpstr>
      <vt:lpstr>PowerPoint Presentation</vt:lpstr>
      <vt:lpstr>CT Transit Bus System</vt:lpstr>
      <vt:lpstr>Other ways to get around</vt:lpstr>
      <vt:lpstr>Driving in New Haven</vt:lpstr>
      <vt:lpstr>Driving in New Haven</vt:lpstr>
      <vt:lpstr>PowerPoint Presentation</vt:lpstr>
      <vt:lpstr>Leaving New Haven</vt:lpstr>
      <vt:lpstr>APPS TO DOWNLOAD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Haven Transportation</dc:title>
  <dc:creator>Kristen McLean</dc:creator>
  <cp:lastModifiedBy>Ideliu, Maria</cp:lastModifiedBy>
  <cp:revision>15</cp:revision>
  <dcterms:created xsi:type="dcterms:W3CDTF">2018-08-02T13:51:40Z</dcterms:created>
  <dcterms:modified xsi:type="dcterms:W3CDTF">2019-07-16T12:59:42Z</dcterms:modified>
</cp:coreProperties>
</file>