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sldIdLst>
    <p:sldId id="256" r:id="rId2"/>
    <p:sldId id="267" r:id="rId3"/>
    <p:sldId id="257" r:id="rId4"/>
    <p:sldId id="268" r:id="rId5"/>
    <p:sldId id="269" r:id="rId6"/>
    <p:sldId id="270" r:id="rId7"/>
    <p:sldId id="271" r:id="rId8"/>
    <p:sldId id="258" r:id="rId9"/>
    <p:sldId id="272" r:id="rId10"/>
    <p:sldId id="273" r:id="rId11"/>
    <p:sldId id="274" r:id="rId12"/>
    <p:sldId id="308" r:id="rId13"/>
    <p:sldId id="309" r:id="rId14"/>
    <p:sldId id="259" r:id="rId15"/>
    <p:sldId id="276" r:id="rId16"/>
    <p:sldId id="278" r:id="rId17"/>
    <p:sldId id="292" r:id="rId18"/>
    <p:sldId id="279" r:id="rId19"/>
    <p:sldId id="280" r:id="rId20"/>
    <p:sldId id="281" r:id="rId21"/>
    <p:sldId id="282" r:id="rId22"/>
    <p:sldId id="285" r:id="rId23"/>
    <p:sldId id="286" r:id="rId24"/>
    <p:sldId id="287" r:id="rId25"/>
    <p:sldId id="293" r:id="rId26"/>
    <p:sldId id="294" r:id="rId27"/>
    <p:sldId id="288" r:id="rId28"/>
    <p:sldId id="297" r:id="rId29"/>
    <p:sldId id="298" r:id="rId30"/>
    <p:sldId id="299" r:id="rId31"/>
    <p:sldId id="289" r:id="rId32"/>
    <p:sldId id="300" r:id="rId33"/>
    <p:sldId id="301" r:id="rId34"/>
    <p:sldId id="302" r:id="rId35"/>
    <p:sldId id="290" r:id="rId36"/>
    <p:sldId id="303" r:id="rId37"/>
    <p:sldId id="304" r:id="rId38"/>
    <p:sldId id="305" r:id="rId39"/>
    <p:sldId id="306" r:id="rId40"/>
    <p:sldId id="310" r:id="rId41"/>
    <p:sldId id="291" r:id="rId42"/>
    <p:sldId id="30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94" autoAdjust="0"/>
  </p:normalViewPr>
  <p:slideViewPr>
    <p:cSldViewPr snapToGrid="0" snapToObjects="1">
      <p:cViewPr varScale="1">
        <p:scale>
          <a:sx n="121" d="100"/>
          <a:sy n="121" d="100"/>
        </p:scale>
        <p:origin x="19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D03C1C-EDEF-9840-9460-35559A332CD6}" type="datetimeFigureOut">
              <a:rPr lang="en-US" smtClean="0"/>
              <a:t>7/16/19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6507F8-8162-2848-B3F6-F9D7978DFE0E}" type="slidenum">
              <a:rPr lang="en-US" smtClean="0"/>
              <a:t>‹#›</a:t>
            </a:fld>
            <a:endParaRPr lang="en-US"/>
          </a:p>
        </p:txBody>
      </p:sp>
    </p:spTree>
    <p:extLst>
      <p:ext uri="{BB962C8B-B14F-4D97-AF65-F5344CB8AC3E}">
        <p14:creationId xmlns:p14="http://schemas.microsoft.com/office/powerpoint/2010/main" val="3861637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popular beach</a:t>
            </a:r>
            <a:r>
              <a:rPr lang="en-US" baseline="0" dirty="0"/>
              <a:t> in CT</a:t>
            </a:r>
            <a:endParaRPr lang="en-US" dirty="0"/>
          </a:p>
        </p:txBody>
      </p:sp>
      <p:sp>
        <p:nvSpPr>
          <p:cNvPr id="4" name="Slide Number Placeholder 3"/>
          <p:cNvSpPr>
            <a:spLocks noGrp="1"/>
          </p:cNvSpPr>
          <p:nvPr>
            <p:ph type="sldNum" sz="quarter" idx="10"/>
          </p:nvPr>
        </p:nvSpPr>
        <p:spPr/>
        <p:txBody>
          <a:bodyPr/>
          <a:lstStyle/>
          <a:p>
            <a:fld id="{E06507F8-8162-2848-B3F6-F9D7978DFE0E}" type="slidenum">
              <a:rPr lang="en-US" smtClean="0"/>
              <a:t>26</a:t>
            </a:fld>
            <a:endParaRPr lang="en-US"/>
          </a:p>
        </p:txBody>
      </p:sp>
    </p:spTree>
    <p:extLst>
      <p:ext uri="{BB962C8B-B14F-4D97-AF65-F5344CB8AC3E}">
        <p14:creationId xmlns:p14="http://schemas.microsoft.com/office/powerpoint/2010/main" val="875415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popular beach</a:t>
            </a:r>
            <a:r>
              <a:rPr lang="en-US" baseline="0" dirty="0"/>
              <a:t> in CT</a:t>
            </a:r>
            <a:endParaRPr lang="en-US" dirty="0"/>
          </a:p>
        </p:txBody>
      </p:sp>
      <p:sp>
        <p:nvSpPr>
          <p:cNvPr id="4" name="Slide Number Placeholder 3"/>
          <p:cNvSpPr>
            <a:spLocks noGrp="1"/>
          </p:cNvSpPr>
          <p:nvPr>
            <p:ph type="sldNum" sz="quarter" idx="10"/>
          </p:nvPr>
        </p:nvSpPr>
        <p:spPr/>
        <p:txBody>
          <a:bodyPr/>
          <a:lstStyle/>
          <a:p>
            <a:fld id="{E06507F8-8162-2848-B3F6-F9D7978DFE0E}" type="slidenum">
              <a:rPr lang="en-US" smtClean="0"/>
              <a:t>38</a:t>
            </a:fld>
            <a:endParaRPr lang="en-US"/>
          </a:p>
        </p:txBody>
      </p:sp>
    </p:spTree>
    <p:extLst>
      <p:ext uri="{BB962C8B-B14F-4D97-AF65-F5344CB8AC3E}">
        <p14:creationId xmlns:p14="http://schemas.microsoft.com/office/powerpoint/2010/main" val="875415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popular beach</a:t>
            </a:r>
            <a:r>
              <a:rPr lang="en-US" baseline="0" dirty="0"/>
              <a:t> in CT</a:t>
            </a:r>
            <a:endParaRPr lang="en-US" dirty="0"/>
          </a:p>
        </p:txBody>
      </p:sp>
      <p:sp>
        <p:nvSpPr>
          <p:cNvPr id="4" name="Slide Number Placeholder 3"/>
          <p:cNvSpPr>
            <a:spLocks noGrp="1"/>
          </p:cNvSpPr>
          <p:nvPr>
            <p:ph type="sldNum" sz="quarter" idx="10"/>
          </p:nvPr>
        </p:nvSpPr>
        <p:spPr/>
        <p:txBody>
          <a:bodyPr/>
          <a:lstStyle/>
          <a:p>
            <a:fld id="{E06507F8-8162-2848-B3F6-F9D7978DFE0E}" type="slidenum">
              <a:rPr lang="en-US" smtClean="0"/>
              <a:t>39</a:t>
            </a:fld>
            <a:endParaRPr lang="en-US"/>
          </a:p>
        </p:txBody>
      </p:sp>
    </p:spTree>
    <p:extLst>
      <p:ext uri="{BB962C8B-B14F-4D97-AF65-F5344CB8AC3E}">
        <p14:creationId xmlns:p14="http://schemas.microsoft.com/office/powerpoint/2010/main" val="875415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popular beach</a:t>
            </a:r>
            <a:r>
              <a:rPr lang="en-US" baseline="0" dirty="0"/>
              <a:t> in CT</a:t>
            </a:r>
            <a:endParaRPr lang="en-US" dirty="0"/>
          </a:p>
        </p:txBody>
      </p:sp>
      <p:sp>
        <p:nvSpPr>
          <p:cNvPr id="4" name="Slide Number Placeholder 3"/>
          <p:cNvSpPr>
            <a:spLocks noGrp="1"/>
          </p:cNvSpPr>
          <p:nvPr>
            <p:ph type="sldNum" sz="quarter" idx="10"/>
          </p:nvPr>
        </p:nvSpPr>
        <p:spPr/>
        <p:txBody>
          <a:bodyPr/>
          <a:lstStyle/>
          <a:p>
            <a:fld id="{E06507F8-8162-2848-B3F6-F9D7978DFE0E}" type="slidenum">
              <a:rPr lang="en-US" smtClean="0"/>
              <a:t>42</a:t>
            </a:fld>
            <a:endParaRPr lang="en-US"/>
          </a:p>
        </p:txBody>
      </p:sp>
    </p:spTree>
    <p:extLst>
      <p:ext uri="{BB962C8B-B14F-4D97-AF65-F5344CB8AC3E}">
        <p14:creationId xmlns:p14="http://schemas.microsoft.com/office/powerpoint/2010/main" val="875415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popular beach</a:t>
            </a:r>
            <a:r>
              <a:rPr lang="en-US" baseline="0" dirty="0"/>
              <a:t> in CT</a:t>
            </a:r>
            <a:endParaRPr lang="en-US" dirty="0"/>
          </a:p>
        </p:txBody>
      </p:sp>
      <p:sp>
        <p:nvSpPr>
          <p:cNvPr id="4" name="Slide Number Placeholder 3"/>
          <p:cNvSpPr>
            <a:spLocks noGrp="1"/>
          </p:cNvSpPr>
          <p:nvPr>
            <p:ph type="sldNum" sz="quarter" idx="10"/>
          </p:nvPr>
        </p:nvSpPr>
        <p:spPr/>
        <p:txBody>
          <a:bodyPr/>
          <a:lstStyle/>
          <a:p>
            <a:fld id="{E06507F8-8162-2848-B3F6-F9D7978DFE0E}" type="slidenum">
              <a:rPr lang="en-US" smtClean="0"/>
              <a:t>28</a:t>
            </a:fld>
            <a:endParaRPr lang="en-US"/>
          </a:p>
        </p:txBody>
      </p:sp>
    </p:spTree>
    <p:extLst>
      <p:ext uri="{BB962C8B-B14F-4D97-AF65-F5344CB8AC3E}">
        <p14:creationId xmlns:p14="http://schemas.microsoft.com/office/powerpoint/2010/main" val="87541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popular beach</a:t>
            </a:r>
            <a:r>
              <a:rPr lang="en-US" baseline="0" dirty="0"/>
              <a:t> in CT</a:t>
            </a:r>
            <a:endParaRPr lang="en-US" dirty="0"/>
          </a:p>
        </p:txBody>
      </p:sp>
      <p:sp>
        <p:nvSpPr>
          <p:cNvPr id="4" name="Slide Number Placeholder 3"/>
          <p:cNvSpPr>
            <a:spLocks noGrp="1"/>
          </p:cNvSpPr>
          <p:nvPr>
            <p:ph type="sldNum" sz="quarter" idx="10"/>
          </p:nvPr>
        </p:nvSpPr>
        <p:spPr/>
        <p:txBody>
          <a:bodyPr/>
          <a:lstStyle/>
          <a:p>
            <a:fld id="{E06507F8-8162-2848-B3F6-F9D7978DFE0E}" type="slidenum">
              <a:rPr lang="en-US" smtClean="0"/>
              <a:t>29</a:t>
            </a:fld>
            <a:endParaRPr lang="en-US"/>
          </a:p>
        </p:txBody>
      </p:sp>
    </p:spTree>
    <p:extLst>
      <p:ext uri="{BB962C8B-B14F-4D97-AF65-F5344CB8AC3E}">
        <p14:creationId xmlns:p14="http://schemas.microsoft.com/office/powerpoint/2010/main" val="875415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popular beach</a:t>
            </a:r>
            <a:r>
              <a:rPr lang="en-US" baseline="0" dirty="0"/>
              <a:t> in CT</a:t>
            </a:r>
            <a:endParaRPr lang="en-US" dirty="0"/>
          </a:p>
        </p:txBody>
      </p:sp>
      <p:sp>
        <p:nvSpPr>
          <p:cNvPr id="4" name="Slide Number Placeholder 3"/>
          <p:cNvSpPr>
            <a:spLocks noGrp="1"/>
          </p:cNvSpPr>
          <p:nvPr>
            <p:ph type="sldNum" sz="quarter" idx="10"/>
          </p:nvPr>
        </p:nvSpPr>
        <p:spPr/>
        <p:txBody>
          <a:bodyPr/>
          <a:lstStyle/>
          <a:p>
            <a:fld id="{E06507F8-8162-2848-B3F6-F9D7978DFE0E}" type="slidenum">
              <a:rPr lang="en-US" smtClean="0"/>
              <a:t>30</a:t>
            </a:fld>
            <a:endParaRPr lang="en-US"/>
          </a:p>
        </p:txBody>
      </p:sp>
    </p:spTree>
    <p:extLst>
      <p:ext uri="{BB962C8B-B14F-4D97-AF65-F5344CB8AC3E}">
        <p14:creationId xmlns:p14="http://schemas.microsoft.com/office/powerpoint/2010/main" val="875415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popular beach</a:t>
            </a:r>
            <a:r>
              <a:rPr lang="en-US" baseline="0" dirty="0"/>
              <a:t> in CT</a:t>
            </a:r>
            <a:endParaRPr lang="en-US" dirty="0"/>
          </a:p>
        </p:txBody>
      </p:sp>
      <p:sp>
        <p:nvSpPr>
          <p:cNvPr id="4" name="Slide Number Placeholder 3"/>
          <p:cNvSpPr>
            <a:spLocks noGrp="1"/>
          </p:cNvSpPr>
          <p:nvPr>
            <p:ph type="sldNum" sz="quarter" idx="10"/>
          </p:nvPr>
        </p:nvSpPr>
        <p:spPr/>
        <p:txBody>
          <a:bodyPr/>
          <a:lstStyle/>
          <a:p>
            <a:fld id="{E06507F8-8162-2848-B3F6-F9D7978DFE0E}" type="slidenum">
              <a:rPr lang="en-US" smtClean="0"/>
              <a:t>32</a:t>
            </a:fld>
            <a:endParaRPr lang="en-US"/>
          </a:p>
        </p:txBody>
      </p:sp>
    </p:spTree>
    <p:extLst>
      <p:ext uri="{BB962C8B-B14F-4D97-AF65-F5344CB8AC3E}">
        <p14:creationId xmlns:p14="http://schemas.microsoft.com/office/powerpoint/2010/main" val="875415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popular beach</a:t>
            </a:r>
            <a:r>
              <a:rPr lang="en-US" baseline="0" dirty="0"/>
              <a:t> in CT</a:t>
            </a:r>
            <a:endParaRPr lang="en-US" dirty="0"/>
          </a:p>
        </p:txBody>
      </p:sp>
      <p:sp>
        <p:nvSpPr>
          <p:cNvPr id="4" name="Slide Number Placeholder 3"/>
          <p:cNvSpPr>
            <a:spLocks noGrp="1"/>
          </p:cNvSpPr>
          <p:nvPr>
            <p:ph type="sldNum" sz="quarter" idx="10"/>
          </p:nvPr>
        </p:nvSpPr>
        <p:spPr/>
        <p:txBody>
          <a:bodyPr/>
          <a:lstStyle/>
          <a:p>
            <a:fld id="{E06507F8-8162-2848-B3F6-F9D7978DFE0E}" type="slidenum">
              <a:rPr lang="en-US" smtClean="0"/>
              <a:t>33</a:t>
            </a:fld>
            <a:endParaRPr lang="en-US"/>
          </a:p>
        </p:txBody>
      </p:sp>
    </p:spTree>
    <p:extLst>
      <p:ext uri="{BB962C8B-B14F-4D97-AF65-F5344CB8AC3E}">
        <p14:creationId xmlns:p14="http://schemas.microsoft.com/office/powerpoint/2010/main" val="875415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popular beach</a:t>
            </a:r>
            <a:r>
              <a:rPr lang="en-US" baseline="0" dirty="0"/>
              <a:t> in CT</a:t>
            </a:r>
            <a:endParaRPr lang="en-US" dirty="0"/>
          </a:p>
        </p:txBody>
      </p:sp>
      <p:sp>
        <p:nvSpPr>
          <p:cNvPr id="4" name="Slide Number Placeholder 3"/>
          <p:cNvSpPr>
            <a:spLocks noGrp="1"/>
          </p:cNvSpPr>
          <p:nvPr>
            <p:ph type="sldNum" sz="quarter" idx="10"/>
          </p:nvPr>
        </p:nvSpPr>
        <p:spPr/>
        <p:txBody>
          <a:bodyPr/>
          <a:lstStyle/>
          <a:p>
            <a:fld id="{E06507F8-8162-2848-B3F6-F9D7978DFE0E}" type="slidenum">
              <a:rPr lang="en-US" smtClean="0"/>
              <a:t>34</a:t>
            </a:fld>
            <a:endParaRPr lang="en-US"/>
          </a:p>
        </p:txBody>
      </p:sp>
    </p:spTree>
    <p:extLst>
      <p:ext uri="{BB962C8B-B14F-4D97-AF65-F5344CB8AC3E}">
        <p14:creationId xmlns:p14="http://schemas.microsoft.com/office/powerpoint/2010/main" val="87541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popular beach</a:t>
            </a:r>
            <a:r>
              <a:rPr lang="en-US" baseline="0" dirty="0"/>
              <a:t> in CT</a:t>
            </a:r>
            <a:endParaRPr lang="en-US" dirty="0"/>
          </a:p>
        </p:txBody>
      </p:sp>
      <p:sp>
        <p:nvSpPr>
          <p:cNvPr id="4" name="Slide Number Placeholder 3"/>
          <p:cNvSpPr>
            <a:spLocks noGrp="1"/>
          </p:cNvSpPr>
          <p:nvPr>
            <p:ph type="sldNum" sz="quarter" idx="10"/>
          </p:nvPr>
        </p:nvSpPr>
        <p:spPr/>
        <p:txBody>
          <a:bodyPr/>
          <a:lstStyle/>
          <a:p>
            <a:fld id="{E06507F8-8162-2848-B3F6-F9D7978DFE0E}" type="slidenum">
              <a:rPr lang="en-US" smtClean="0"/>
              <a:t>36</a:t>
            </a:fld>
            <a:endParaRPr lang="en-US"/>
          </a:p>
        </p:txBody>
      </p:sp>
    </p:spTree>
    <p:extLst>
      <p:ext uri="{BB962C8B-B14F-4D97-AF65-F5344CB8AC3E}">
        <p14:creationId xmlns:p14="http://schemas.microsoft.com/office/powerpoint/2010/main" val="875415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popular beach</a:t>
            </a:r>
            <a:r>
              <a:rPr lang="en-US" baseline="0" dirty="0"/>
              <a:t> in CT</a:t>
            </a:r>
            <a:endParaRPr lang="en-US" dirty="0"/>
          </a:p>
        </p:txBody>
      </p:sp>
      <p:sp>
        <p:nvSpPr>
          <p:cNvPr id="4" name="Slide Number Placeholder 3"/>
          <p:cNvSpPr>
            <a:spLocks noGrp="1"/>
          </p:cNvSpPr>
          <p:nvPr>
            <p:ph type="sldNum" sz="quarter" idx="10"/>
          </p:nvPr>
        </p:nvSpPr>
        <p:spPr/>
        <p:txBody>
          <a:bodyPr/>
          <a:lstStyle/>
          <a:p>
            <a:fld id="{E06507F8-8162-2848-B3F6-F9D7978DFE0E}" type="slidenum">
              <a:rPr lang="en-US" smtClean="0"/>
              <a:t>37</a:t>
            </a:fld>
            <a:endParaRPr lang="en-US"/>
          </a:p>
        </p:txBody>
      </p:sp>
    </p:spTree>
    <p:extLst>
      <p:ext uri="{BB962C8B-B14F-4D97-AF65-F5344CB8AC3E}">
        <p14:creationId xmlns:p14="http://schemas.microsoft.com/office/powerpoint/2010/main" val="875415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10"/>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5" name="Snip Single Corner Rectangle 14"/>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ardrop 12"/>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en-US"/>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5F41856D-1629-BC4B-971F-01FF10A517AC}" type="datetimeFigureOut">
              <a:rPr lang="en-US" smtClean="0"/>
              <a:t>7/16/19</a:t>
            </a:fld>
            <a:endParaRPr lang="en-US"/>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10"/>
          <p:cNvGrpSpPr/>
          <p:nvPr/>
        </p:nvGrpSpPr>
        <p:grpSpPr>
          <a:xfrm>
            <a:off x="228600" y="228600"/>
            <a:ext cx="4251960" cy="6387352"/>
            <a:chOff x="228600" y="228600"/>
            <a:chExt cx="4251960" cy="6387352"/>
          </a:xfrm>
        </p:grpSpPr>
        <p:sp>
          <p:nvSpPr>
            <p:cNvPr id="12" name="Snip Diagonal Corner Rectangle 11"/>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Teardrop 12"/>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2176272"/>
            <a:ext cx="3657600" cy="1161288"/>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flipH="1">
            <a:off x="4654475" y="228600"/>
            <a:ext cx="4251960" cy="6391656"/>
          </a:xfrm>
          <a:prstGeom prst="snip2DiagRect">
            <a:avLst>
              <a:gd name="adj1" fmla="val 0"/>
              <a:gd name="adj2" fmla="val 4017"/>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30352" y="3342401"/>
            <a:ext cx="3657600" cy="2595282"/>
          </a:xfrm>
        </p:spPr>
        <p:txBody>
          <a:bodyPr>
            <a:normAutofit/>
          </a:bodyPr>
          <a:lstStyle>
            <a:lvl1pPr marL="0" indent="0">
              <a:lnSpc>
                <a:spcPct val="110000"/>
              </a:lnSpc>
              <a:spcBef>
                <a:spcPts val="60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58952" y="6300216"/>
            <a:ext cx="1298448" cy="365125"/>
          </a:xfrm>
        </p:spPr>
        <p:txBody>
          <a:bodyPr/>
          <a:lstStyle/>
          <a:p>
            <a:fld id="{5F41856D-1629-BC4B-971F-01FF10A517AC}" type="datetimeFigureOut">
              <a:rPr lang="en-US" smtClean="0"/>
              <a:t>7/16/19</a:t>
            </a:fld>
            <a:endParaRPr lang="en-US"/>
          </a:p>
        </p:txBody>
      </p:sp>
      <p:sp>
        <p:nvSpPr>
          <p:cNvPr id="6" name="Footer Placeholder 5"/>
          <p:cNvSpPr>
            <a:spLocks noGrp="1"/>
          </p:cNvSpPr>
          <p:nvPr>
            <p:ph type="ftr" sz="quarter" idx="11"/>
          </p:nvPr>
        </p:nvSpPr>
        <p:spPr>
          <a:xfrm>
            <a:off x="2057400" y="6300216"/>
            <a:ext cx="2340864" cy="365125"/>
          </a:xfrm>
        </p:spPr>
        <p:txBody>
          <a:bodyPr/>
          <a:lstStyle/>
          <a:p>
            <a:endParaRPr lang="en-US"/>
          </a:p>
        </p:txBody>
      </p:sp>
      <p:sp>
        <p:nvSpPr>
          <p:cNvPr id="7" name="Slide Number Placeholder 6"/>
          <p:cNvSpPr>
            <a:spLocks noGrp="1"/>
          </p:cNvSpPr>
          <p:nvPr>
            <p:ph type="sldNum" sz="quarter" idx="12"/>
          </p:nvPr>
        </p:nvSpPr>
        <p:spPr>
          <a:xfrm>
            <a:off x="301752" y="6300216"/>
            <a:ext cx="448056" cy="365125"/>
          </a:xfrm>
        </p:spPr>
        <p:txBody>
          <a:bodyPr/>
          <a:lstStyle>
            <a:lvl1pPr algn="l">
              <a:defRPr/>
            </a:lvl1pPr>
          </a:lstStyle>
          <a:p>
            <a:fld id="{E7EDD6F7-18B7-5540-A08F-EE14134DB14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9" name="Snip Diagonal Corner Rectangle 8"/>
          <p:cNvSpPr/>
          <p:nvPr/>
        </p:nvSpPr>
        <p:spPr>
          <a:xfrm flipV="1">
            <a:off x="228600" y="4648200"/>
            <a:ext cx="8686800" cy="1963271"/>
          </a:xfrm>
          <a:prstGeom prst="snip2DiagRect">
            <a:avLst>
              <a:gd name="adj1" fmla="val 0"/>
              <a:gd name="adj2" fmla="val 937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0" y="4648200"/>
            <a:ext cx="8153400" cy="609600"/>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n-US"/>
              <a:t>Click to edit Master title style</a:t>
            </a:r>
            <a:endParaRPr/>
          </a:p>
        </p:txBody>
      </p:sp>
      <p:sp>
        <p:nvSpPr>
          <p:cNvPr id="3" name="Date Placeholder 2"/>
          <p:cNvSpPr>
            <a:spLocks noGrp="1"/>
          </p:cNvSpPr>
          <p:nvPr>
            <p:ph type="dt" sz="half" idx="10"/>
          </p:nvPr>
        </p:nvSpPr>
        <p:spPr/>
        <p:txBody>
          <a:bodyPr/>
          <a:lstStyle/>
          <a:p>
            <a:fld id="{5F41856D-1629-BC4B-971F-01FF10A517AC}" type="datetimeFigureOut">
              <a:rPr lang="en-US" smtClean="0"/>
              <a:t>7/16/19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EDD6F7-18B7-5540-A08F-EE14134DB145}" type="slidenum">
              <a:rPr lang="en-US" smtClean="0"/>
              <a:t>‹#›</a:t>
            </a:fld>
            <a:endParaRPr lang="en-US"/>
          </a:p>
        </p:txBody>
      </p:sp>
      <p:sp>
        <p:nvSpPr>
          <p:cNvPr id="7" name="Text Placeholder 3"/>
          <p:cNvSpPr>
            <a:spLocks noGrp="1"/>
          </p:cNvSpPr>
          <p:nvPr>
            <p:ph type="body" sz="half" idx="2"/>
          </p:nvPr>
        </p:nvSpPr>
        <p:spPr>
          <a:xfrm>
            <a:off x="457200" y="5257799"/>
            <a:ext cx="8156448" cy="820272"/>
          </a:xfrm>
        </p:spPr>
        <p:txBody>
          <a:bodyPr>
            <a:normAutofit/>
          </a:bodyPr>
          <a:lstStyle>
            <a:lvl1pPr marL="0" indent="0">
              <a:lnSpc>
                <a:spcPct val="110000"/>
              </a:lnSpc>
              <a:spcBef>
                <a:spcPct val="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Picture Placeholder 2"/>
          <p:cNvSpPr>
            <a:spLocks noGrp="1"/>
          </p:cNvSpPr>
          <p:nvPr>
            <p:ph type="pic" idx="1"/>
          </p:nvPr>
        </p:nvSpPr>
        <p:spPr>
          <a:xfrm flipH="1">
            <a:off x="228600" y="228600"/>
            <a:ext cx="8677835" cy="4267200"/>
          </a:xfrm>
          <a:prstGeom prst="snip2DiagRect">
            <a:avLst>
              <a:gd name="adj1" fmla="val 0"/>
              <a:gd name="adj2" fmla="val 4332"/>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F41856D-1629-BC4B-971F-01FF10A517AC}" type="datetimeFigureOut">
              <a:rPr lang="en-US" smtClean="0"/>
              <a:t>7/16/19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EDD6F7-18B7-5540-A08F-EE14134DB14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F41856D-1629-BC4B-971F-01FF10A517AC}" type="datetimeFigureOut">
              <a:rPr lang="en-US" smtClean="0"/>
              <a:t>7/16/19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DD6F7-18B7-5540-A08F-EE14134DB14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Snip Diagonal Corner Rectangle 7"/>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467600" y="838201"/>
            <a:ext cx="1219200" cy="5105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79462" y="838201"/>
            <a:ext cx="6307138" cy="51054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F41856D-1629-BC4B-971F-01FF10A517AC}" type="datetimeFigureOut">
              <a:rPr lang="en-US" smtClean="0"/>
              <a:t>7/16/19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DD6F7-18B7-5540-A08F-EE14134DB14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F41856D-1629-BC4B-971F-01FF10A517AC}" type="datetimeFigureOut">
              <a:rPr lang="en-US" smtClean="0"/>
              <a:t>7/16/19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DD6F7-18B7-5540-A08F-EE14134DB14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6" name="Group 14"/>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7" name="Snip Single Corner Rectangle 16"/>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8" name="Straight Connector 17"/>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Teardrop 15"/>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en-US"/>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5F41856D-1629-BC4B-971F-01FF10A517AC}" type="datetimeFigureOut">
              <a:rPr lang="en-US" smtClean="0"/>
              <a:t>7/16/19</a:t>
            </a:fld>
            <a:endParaRPr lang="en-US"/>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a:p>
        </p:txBody>
      </p:sp>
      <p:sp>
        <p:nvSpPr>
          <p:cNvPr id="12" name="Picture Placeholder 11"/>
          <p:cNvSpPr>
            <a:spLocks noGrp="1"/>
          </p:cNvSpPr>
          <p:nvPr>
            <p:ph type="pic" sz="quarter" idx="12"/>
          </p:nvPr>
        </p:nvSpPr>
        <p:spPr>
          <a:xfrm>
            <a:off x="0" y="676835"/>
            <a:ext cx="7543800" cy="2587752"/>
          </a:xfrm>
          <a:effectLst>
            <a:outerShdw blurRad="50800" dist="63500" dir="2700000" algn="tl" rotWithShape="0">
              <a:prstClr val="black">
                <a:alpha val="50000"/>
              </a:prstClr>
            </a:outerShdw>
          </a:effectLst>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6" name="Group 6"/>
          <p:cNvGrpSpPr/>
          <p:nvPr/>
        </p:nvGrpSpPr>
        <p:grpSpPr>
          <a:xfrm flipH="1">
            <a:off x="1600199" y="2126877"/>
            <a:ext cx="7543801" cy="2604247"/>
            <a:chOff x="-1" y="3379694"/>
            <a:chExt cx="7543801" cy="2604247"/>
          </a:xfrm>
        </p:grpSpPr>
        <p:grpSp>
          <p:nvGrpSpPr>
            <p:cNvPr id="7" name="Group 11"/>
            <p:cNvGrpSpPr/>
            <p:nvPr/>
          </p:nvGrpSpPr>
          <p:grpSpPr>
            <a:xfrm>
              <a:off x="-1" y="3379694"/>
              <a:ext cx="7543801" cy="2604247"/>
              <a:chOff x="-1" y="3379694"/>
              <a:chExt cx="7543801" cy="2604247"/>
            </a:xfrm>
          </p:grpSpPr>
          <p:sp>
            <p:nvSpPr>
              <p:cNvPr id="10" name="Snip Single Corner Rectangle 9"/>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1" name="Straight Connector 10"/>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Teardrop 8"/>
            <p:cNvSpPr/>
            <p:nvPr/>
          </p:nvSpPr>
          <p:spPr>
            <a:xfrm flipH="1">
              <a:off x="22859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1736105" y="2653553"/>
            <a:ext cx="5870448" cy="14721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tx1">
                    <a:lumMod val="90000"/>
                    <a:lumOff val="10000"/>
                  </a:schemeClr>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1736105" y="4134881"/>
            <a:ext cx="5870448" cy="576072"/>
          </a:xfrm>
        </p:spPr>
        <p:txBody>
          <a:bodyPr vert="horz" lIns="91440" tIns="45720" rIns="91440" bIns="45720" rtlCol="0">
            <a:normAutofit/>
          </a:bodyPr>
          <a:lstStyle>
            <a:lvl1pPr marL="0" indent="0" algn="l" defTabSz="914400" rtl="0" eaLnBrk="1" latinLnBrk="0" hangingPunct="1">
              <a:spcBef>
                <a:spcPts val="0"/>
              </a:spcBef>
              <a:buClr>
                <a:schemeClr val="accent1"/>
              </a:buClr>
              <a:buSzPct val="90000"/>
              <a:buFont typeface="Wingdings 2" pitchFamily="18" charset="2"/>
              <a:buNone/>
              <a:defRPr sz="1400" kern="1200">
                <a:solidFill>
                  <a:schemeClr val="tx1">
                    <a:lumMod val="90000"/>
                    <a:lumOff val="10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rot="16200000">
            <a:off x="8033590" y="3475037"/>
            <a:ext cx="1828801" cy="365125"/>
          </a:xfrm>
        </p:spPr>
        <p:txBody>
          <a:bodyPr vert="horz" lIns="91440" tIns="0" rIns="91440" bIns="0" rtlCol="0" anchor="t" anchorCtr="0"/>
          <a:lstStyle>
            <a:lvl1pPr marL="0" algn="l" defTabSz="914400" rtl="0" eaLnBrk="1" latinLnBrk="0" hangingPunct="1">
              <a:defRPr sz="1100" b="1" kern="1200">
                <a:solidFill>
                  <a:schemeClr val="bg1">
                    <a:lumMod val="75000"/>
                  </a:schemeClr>
                </a:solidFill>
                <a:latin typeface="+mn-lt"/>
                <a:ea typeface="+mn-ea"/>
                <a:cs typeface="+mn-cs"/>
              </a:defRPr>
            </a:lvl1pPr>
          </a:lstStyle>
          <a:p>
            <a:endParaRPr lang="en-US"/>
          </a:p>
        </p:txBody>
      </p:sp>
      <p:sp>
        <p:nvSpPr>
          <p:cNvPr id="4" name="Date Placeholder 3"/>
          <p:cNvSpPr>
            <a:spLocks noGrp="1"/>
          </p:cNvSpPr>
          <p:nvPr>
            <p:ph type="dt" sz="half" idx="10"/>
          </p:nvPr>
        </p:nvSpPr>
        <p:spPr>
          <a:xfrm rot="16200000">
            <a:off x="7658009" y="3475037"/>
            <a:ext cx="1828800" cy="365125"/>
          </a:xfrm>
        </p:spPr>
        <p:txBody>
          <a:bodyPr vert="horz" lIns="91440" tIns="0" rIns="91440" bIns="0" rtlCol="0" anchor="b" anchorCtr="0"/>
          <a:lstStyle>
            <a:lvl1pPr marL="0" algn="l" defTabSz="914400" rtl="0" eaLnBrk="1" latinLnBrk="0" hangingPunct="1">
              <a:defRPr sz="1400" b="1" kern="1200">
                <a:solidFill>
                  <a:schemeClr val="bg1">
                    <a:lumMod val="50000"/>
                  </a:schemeClr>
                </a:solidFill>
                <a:latin typeface="+mn-lt"/>
                <a:ea typeface="+mn-ea"/>
                <a:cs typeface="+mn-cs"/>
              </a:defRPr>
            </a:lvl1pPr>
          </a:lstStyle>
          <a:p>
            <a:fld id="{5F41856D-1629-BC4B-971F-01FF10A517AC}" type="datetimeFigureOut">
              <a:rPr lang="en-US" smtClean="0"/>
              <a:t>7/16/19</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Snip Diagonal Corner Rectangle 10"/>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Snip Diagonal Corner Rectangle 11"/>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p>
            <a:r>
              <a:rPr lang="en-US"/>
              <a:t>Click to edit Master title style</a:t>
            </a:r>
            <a:endParaRPr/>
          </a:p>
        </p:txBody>
      </p:sp>
      <p:sp>
        <p:nvSpPr>
          <p:cNvPr id="3" name="Content Placeholder 2"/>
          <p:cNvSpPr>
            <a:spLocks noGrp="1"/>
          </p:cNvSpPr>
          <p:nvPr>
            <p:ph sz="half" idx="1"/>
          </p:nvPr>
        </p:nvSpPr>
        <p:spPr>
          <a:xfrm>
            <a:off x="779461" y="1981201"/>
            <a:ext cx="3657600" cy="3975100"/>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05351" y="1981201"/>
            <a:ext cx="3657600" cy="3975100"/>
          </a:xfrm>
        </p:spPr>
        <p:txBody>
          <a:bodyPr>
            <a:normAutofit/>
          </a:bodyPr>
          <a:lstStyle>
            <a:lvl1pPr>
              <a:defRPr sz="2200"/>
            </a:lvl1pPr>
            <a:lvl2pPr>
              <a:defRPr sz="2000"/>
            </a:lvl2pPr>
            <a:lvl3pPr>
              <a:defRPr sz="1800"/>
            </a:lvl3pPr>
            <a:lvl4pPr>
              <a:defRPr sz="1800"/>
            </a:lvl4pPr>
            <a:lvl5pPr>
              <a:defRPr sz="1800"/>
            </a:lvl5pPr>
            <a:lvl6pPr marL="1946275" indent="-344488">
              <a:defRPr sz="1800"/>
            </a:lvl6pPr>
            <a:lvl7pPr marL="1946275" indent="-344488">
              <a:defRPr sz="1800"/>
            </a:lvl7pPr>
            <a:lvl8pPr marL="1946275" indent="-344488">
              <a:defRPr sz="1800"/>
            </a:lvl8pPr>
            <a:lvl9pPr marL="1946275"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5F41856D-1629-BC4B-971F-01FF10A517AC}" type="datetimeFigureOut">
              <a:rPr lang="en-US" smtClean="0"/>
              <a:t>7/16/19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DD6F7-18B7-5540-A08F-EE14134DB14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Snip Diagonal Corner Rectangle 11"/>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Snip Diagonal Corner Rectangle 12"/>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9463"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9463"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05351"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5351"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5F41856D-1629-BC4B-971F-01FF10A517AC}" type="datetimeFigureOut">
              <a:rPr lang="en-US" smtClean="0"/>
              <a:t>7/16/19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EDD6F7-18B7-5540-A08F-EE14134DB14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F41856D-1629-BC4B-971F-01FF10A517AC}" type="datetimeFigureOut">
              <a:rPr lang="en-US" smtClean="0"/>
              <a:t>7/16/19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EDD6F7-18B7-5540-A08F-EE14134DB14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nip Diagonal Corner Rectangle 5"/>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5F41856D-1629-BC4B-971F-01FF10A517AC}" type="datetimeFigureOut">
              <a:rPr lang="en-US" smtClean="0"/>
              <a:t>7/16/19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EDD6F7-18B7-5540-A08F-EE14134DB14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1"/>
          <p:cNvGrpSpPr/>
          <p:nvPr/>
        </p:nvGrpSpPr>
        <p:grpSpPr>
          <a:xfrm>
            <a:off x="228600" y="228600"/>
            <a:ext cx="4251960" cy="6387352"/>
            <a:chOff x="228600" y="228600"/>
            <a:chExt cx="4251960" cy="6387352"/>
          </a:xfrm>
        </p:grpSpPr>
        <p:sp>
          <p:nvSpPr>
            <p:cNvPr id="13" name="Snip Diagonal Corner Rectangle 12"/>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Teardrop 13"/>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5" name="Snip Diagonal Corner Rectangle 14"/>
          <p:cNvSpPr/>
          <p:nvPr/>
        </p:nvSpPr>
        <p:spPr>
          <a:xfrm flipV="1">
            <a:off x="46482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25780" y="2177303"/>
            <a:ext cx="3657600" cy="1162050"/>
          </a:xfrm>
        </p:spPr>
        <p:txBody>
          <a:bodyPr anchor="b">
            <a:normAutofit/>
          </a:bodyPr>
          <a:lstStyle>
            <a:lvl1pPr algn="l">
              <a:defRPr sz="3000" b="0">
                <a:solidFill>
                  <a:schemeClr val="accent1"/>
                </a:solidFill>
              </a:defRPr>
            </a:lvl1pPr>
          </a:lstStyle>
          <a:p>
            <a:r>
              <a:rPr lang="en-US"/>
              <a:t>Click to edit Master title style</a:t>
            </a:r>
            <a:endParaRPr/>
          </a:p>
        </p:txBody>
      </p:sp>
      <p:sp>
        <p:nvSpPr>
          <p:cNvPr id="3" name="Content Placeholder 2"/>
          <p:cNvSpPr>
            <a:spLocks noGrp="1"/>
          </p:cNvSpPr>
          <p:nvPr>
            <p:ph idx="1"/>
          </p:nvPr>
        </p:nvSpPr>
        <p:spPr>
          <a:xfrm>
            <a:off x="4945380" y="609600"/>
            <a:ext cx="3657600" cy="53340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25780" y="3352799"/>
            <a:ext cx="3657600" cy="2590801"/>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2000" y="6297706"/>
            <a:ext cx="1295400" cy="365125"/>
          </a:xfrm>
        </p:spPr>
        <p:txBody>
          <a:bodyPr/>
          <a:lstStyle/>
          <a:p>
            <a:fld id="{5F41856D-1629-BC4B-971F-01FF10A517AC}" type="datetimeFigureOut">
              <a:rPr lang="en-US" smtClean="0"/>
              <a:t>7/16/19</a:t>
            </a:fld>
            <a:endParaRPr lang="en-US"/>
          </a:p>
        </p:txBody>
      </p:sp>
      <p:sp>
        <p:nvSpPr>
          <p:cNvPr id="6" name="Footer Placeholder 5"/>
          <p:cNvSpPr>
            <a:spLocks noGrp="1"/>
          </p:cNvSpPr>
          <p:nvPr>
            <p:ph type="ftr" sz="quarter" idx="11"/>
          </p:nvPr>
        </p:nvSpPr>
        <p:spPr>
          <a:xfrm>
            <a:off x="2057400" y="6297706"/>
            <a:ext cx="2339788" cy="365125"/>
          </a:xfrm>
        </p:spPr>
        <p:txBody>
          <a:bodyPr/>
          <a:lstStyle/>
          <a:p>
            <a:endParaRPr lang="en-US"/>
          </a:p>
        </p:txBody>
      </p:sp>
      <p:sp>
        <p:nvSpPr>
          <p:cNvPr id="7" name="Slide Number Placeholder 6"/>
          <p:cNvSpPr>
            <a:spLocks noGrp="1"/>
          </p:cNvSpPr>
          <p:nvPr>
            <p:ph type="sldNum" sz="quarter" idx="12"/>
          </p:nvPr>
        </p:nvSpPr>
        <p:spPr>
          <a:xfrm>
            <a:off x="304800" y="6297706"/>
            <a:ext cx="443753" cy="365125"/>
          </a:xfrm>
        </p:spPr>
        <p:txBody>
          <a:bodyPr/>
          <a:lstStyle>
            <a:lvl1pPr algn="l">
              <a:defRPr/>
            </a:lvl1pPr>
          </a:lstStyle>
          <a:p>
            <a:fld id="{E7EDD6F7-18B7-5540-A08F-EE14134DB14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295833"/>
            <a:ext cx="7583488" cy="1143000"/>
          </a:xfrm>
          <a:prstGeom prst="rect">
            <a:avLst/>
          </a:prstGeom>
        </p:spPr>
        <p:txBody>
          <a:bodyPr vert="horz" lIns="91440" tIns="45720" rIns="91440" bIns="45720" rtlCol="0" anchor="b" anchorCtr="0">
            <a:normAutofit/>
          </a:bodyPr>
          <a:lstStyle/>
          <a:p>
            <a:r>
              <a:rPr lang="en-US"/>
              <a:t>Click to edit Master title style</a:t>
            </a:r>
            <a:endParaRPr/>
          </a:p>
        </p:txBody>
      </p:sp>
      <p:sp>
        <p:nvSpPr>
          <p:cNvPr id="3" name="Text Placeholder 2"/>
          <p:cNvSpPr>
            <a:spLocks noGrp="1"/>
          </p:cNvSpPr>
          <p:nvPr>
            <p:ph type="body" idx="1"/>
          </p:nvPr>
        </p:nvSpPr>
        <p:spPr>
          <a:xfrm>
            <a:off x="779463" y="1949824"/>
            <a:ext cx="7583488" cy="40072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228600" y="6243918"/>
            <a:ext cx="2133600"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fld id="{5F41856D-1629-BC4B-971F-01FF10A517AC}" type="datetimeFigureOut">
              <a:rPr lang="en-US" smtClean="0"/>
              <a:t>7/16/19</a:t>
            </a:fld>
            <a:endParaRPr lang="en-US"/>
          </a:p>
        </p:txBody>
      </p:sp>
      <p:sp>
        <p:nvSpPr>
          <p:cNvPr id="5" name="Footer Placeholder 4"/>
          <p:cNvSpPr>
            <a:spLocks noGrp="1"/>
          </p:cNvSpPr>
          <p:nvPr>
            <p:ph type="ftr" sz="quarter" idx="3"/>
          </p:nvPr>
        </p:nvSpPr>
        <p:spPr>
          <a:xfrm>
            <a:off x="5867400" y="6248400"/>
            <a:ext cx="2895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4305300" y="6248400"/>
            <a:ext cx="533400" cy="365125"/>
          </a:xfrm>
          <a:prstGeom prst="rect">
            <a:avLst/>
          </a:prstGeom>
        </p:spPr>
        <p:txBody>
          <a:bodyPr vert="horz" lIns="91440" tIns="45720" rIns="91440" bIns="45720" rtlCol="0" anchor="ctr"/>
          <a:lstStyle>
            <a:lvl1pPr algn="ctr">
              <a:defRPr sz="1100" b="1">
                <a:solidFill>
                  <a:schemeClr val="bg1">
                    <a:lumMod val="65000"/>
                  </a:schemeClr>
                </a:solidFill>
              </a:defRPr>
            </a:lvl1pPr>
          </a:lstStyle>
          <a:p>
            <a:fld id="{E7EDD6F7-18B7-5540-A08F-EE14134DB14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mactivity.com/" TargetMode="Externa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cityclimbgym.com/"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crossfitnewhaven.com/" TargetMode="External"/><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hiftcycling.com/" TargetMode="External"/><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kickball.com/newhaven" TargetMode="External"/><Relationship Id="rId2" Type="http://schemas.openxmlformats.org/officeDocument/2006/relationships/hyperlink" Target="http://gradprointramurals.yale.edu/"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ortsandrecreation.yale.edu/fitness-wellness-programs"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YogisatYale/" TargetMode="External"/><Relationship Id="rId2" Type="http://schemas.openxmlformats.org/officeDocument/2006/relationships/hyperlink" Target="http://yogisatyale.blogspot.com/" TargetMode="Externa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breathingroomct.com/"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yso.yalecollege.yale.edu/"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hyperlink" Target="http://www.yalecabaret.org"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artgallery.yale.edu/"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hyperlink" Target="http://britishart.yale.edu/"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hyperlink" Target="http://peabody.yale.edu/"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hyperlink" Target="http://beinecke.library.yale.edu/"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 Id="rId4" Type="http://schemas.openxmlformats.org/officeDocument/2006/relationships/hyperlink" Target="http://collection.yale.edu/"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communications.yale.edu/"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gsas.yale.edu/life-yale/life-new-hav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fchtrail.org" TargetMode="External"/><Relationship Id="rId2" Type="http://schemas.openxmlformats.org/officeDocument/2006/relationships/hyperlink" Target="http://www.farmingtoncanal.org" TargetMode="Externa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portsandrecreation.yale.edu/"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4294967295"/>
          </p:nvPr>
        </p:nvSpPr>
        <p:spPr>
          <a:xfrm>
            <a:off x="558469" y="5411764"/>
            <a:ext cx="2500041" cy="630504"/>
          </a:xfrm>
        </p:spPr>
        <p:txBody>
          <a:bodyPr>
            <a:normAutofit/>
          </a:bodyPr>
          <a:lstStyle/>
          <a:p>
            <a:pPr marL="0" indent="0">
              <a:lnSpc>
                <a:spcPct val="50000"/>
              </a:lnSpc>
              <a:buNone/>
            </a:pPr>
            <a:r>
              <a:rPr lang="en-US" dirty="0"/>
              <a:t>Yale Summer ELP</a:t>
            </a:r>
          </a:p>
        </p:txBody>
      </p:sp>
      <p:sp>
        <p:nvSpPr>
          <p:cNvPr id="2" name="Title 1"/>
          <p:cNvSpPr>
            <a:spLocks noGrp="1"/>
          </p:cNvSpPr>
          <p:nvPr>
            <p:ph type="title" idx="4294967295"/>
          </p:nvPr>
        </p:nvSpPr>
        <p:spPr>
          <a:xfrm>
            <a:off x="875353" y="1130984"/>
            <a:ext cx="7583488" cy="1143000"/>
          </a:xfrm>
        </p:spPr>
        <p:txBody>
          <a:bodyPr>
            <a:noAutofit/>
          </a:bodyPr>
          <a:lstStyle/>
          <a:p>
            <a:r>
              <a:rPr lang="en-US" sz="5600" b="1" dirty="0"/>
              <a:t>Recreational Activities at Yale and Beyond…</a:t>
            </a:r>
          </a:p>
        </p:txBody>
      </p:sp>
      <p:pic>
        <p:nvPicPr>
          <p:cNvPr id="4" name="Picture 3"/>
          <p:cNvPicPr>
            <a:picLocks noChangeAspect="1"/>
          </p:cNvPicPr>
          <p:nvPr/>
        </p:nvPicPr>
        <p:blipFill>
          <a:blip r:embed="rId2"/>
          <a:stretch>
            <a:fillRect/>
          </a:stretch>
        </p:blipFill>
        <p:spPr>
          <a:xfrm>
            <a:off x="3218177" y="2762935"/>
            <a:ext cx="4547961" cy="340757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66092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6551" y="51763"/>
            <a:ext cx="7583488" cy="1143000"/>
          </a:xfrm>
        </p:spPr>
        <p:txBody>
          <a:bodyPr/>
          <a:lstStyle/>
          <a:p>
            <a:pPr algn="ctr"/>
            <a:r>
              <a:rPr lang="en-US" sz="5000" dirty="0" err="1"/>
              <a:t>mActivity</a:t>
            </a:r>
            <a:r>
              <a:rPr lang="en-US" sz="5000" dirty="0"/>
              <a:t> Fitness Center</a:t>
            </a:r>
          </a:p>
        </p:txBody>
      </p:sp>
      <p:sp>
        <p:nvSpPr>
          <p:cNvPr id="4" name="Content Placeholder 2"/>
          <p:cNvSpPr txBox="1">
            <a:spLocks/>
          </p:cNvSpPr>
          <p:nvPr/>
        </p:nvSpPr>
        <p:spPr>
          <a:xfrm>
            <a:off x="686551" y="1397266"/>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lnSpc>
                <a:spcPct val="70000"/>
              </a:lnSpc>
            </a:pPr>
            <a:r>
              <a:rPr lang="en-US" dirty="0"/>
              <a:t>Located in the East Rock neighborhood: 285 </a:t>
            </a:r>
            <a:r>
              <a:rPr lang="en-US" dirty="0" err="1"/>
              <a:t>Nicoll</a:t>
            </a:r>
            <a:r>
              <a:rPr lang="en-US" dirty="0"/>
              <a:t> St.</a:t>
            </a:r>
          </a:p>
          <a:p>
            <a:pPr>
              <a:lnSpc>
                <a:spcPct val="70000"/>
              </a:lnSpc>
            </a:pPr>
            <a:r>
              <a:rPr lang="en-US" dirty="0"/>
              <a:t>Hours: Mon – Fri 5am – 9pm; Sat &amp; Sun 7am – 6pm </a:t>
            </a:r>
          </a:p>
          <a:p>
            <a:pPr>
              <a:lnSpc>
                <a:spcPct val="70000"/>
              </a:lnSpc>
            </a:pPr>
            <a:r>
              <a:rPr lang="en-US" dirty="0"/>
              <a:t>See </a:t>
            </a:r>
            <a:r>
              <a:rPr lang="en-US" dirty="0">
                <a:hlinkClick r:id="rId2"/>
              </a:rPr>
              <a:t>www.mactivity.com</a:t>
            </a:r>
            <a:r>
              <a:rPr lang="en-US" dirty="0"/>
              <a:t> </a:t>
            </a:r>
          </a:p>
          <a:p>
            <a:pPr>
              <a:lnSpc>
                <a:spcPct val="70000"/>
              </a:lnSpc>
            </a:pPr>
            <a:r>
              <a:rPr lang="en-US" dirty="0"/>
              <a:t>$69/month membership fee</a:t>
            </a:r>
          </a:p>
          <a:p>
            <a:pPr>
              <a:lnSpc>
                <a:spcPct val="70000"/>
              </a:lnSpc>
            </a:pPr>
            <a:r>
              <a:rPr lang="en-US" dirty="0"/>
              <a:t>Fitness center, physical therapy, group training classes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629" y="4099705"/>
            <a:ext cx="3284040" cy="2381472"/>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8547" y="4099705"/>
            <a:ext cx="3175297" cy="238147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83912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92516" y="326341"/>
            <a:ext cx="7583488" cy="1143000"/>
          </a:xfrm>
        </p:spPr>
        <p:txBody>
          <a:bodyPr>
            <a:normAutofit/>
          </a:bodyPr>
          <a:lstStyle/>
          <a:p>
            <a:pPr algn="ctr"/>
            <a:r>
              <a:rPr lang="en-US" sz="5000" dirty="0"/>
              <a:t>City Climb Gym</a:t>
            </a:r>
          </a:p>
        </p:txBody>
      </p:sp>
      <p:sp>
        <p:nvSpPr>
          <p:cNvPr id="3" name="Content Placeholder 2"/>
          <p:cNvSpPr>
            <a:spLocks noGrp="1"/>
          </p:cNvSpPr>
          <p:nvPr>
            <p:ph idx="4294967295"/>
          </p:nvPr>
        </p:nvSpPr>
        <p:spPr>
          <a:xfrm>
            <a:off x="686551" y="1949450"/>
            <a:ext cx="7583488" cy="4006850"/>
          </a:xfrm>
        </p:spPr>
        <p:txBody>
          <a:bodyPr/>
          <a:lstStyle/>
          <a:p>
            <a:r>
              <a:rPr lang="en-US" dirty="0"/>
              <a:t>Location: 342 Winchester Ave</a:t>
            </a:r>
          </a:p>
          <a:p>
            <a:r>
              <a:rPr lang="en-US" dirty="0">
                <a:hlinkClick r:id="rId2"/>
              </a:rPr>
              <a:t>http://www.cityclimbgym.com/</a:t>
            </a:r>
            <a:endParaRPr lang="en-US" dirty="0"/>
          </a:p>
          <a:p>
            <a:r>
              <a:rPr lang="en-US" dirty="0"/>
              <a:t>Open to beginners!</a:t>
            </a:r>
          </a:p>
          <a:p>
            <a:r>
              <a:rPr lang="en-US" dirty="0"/>
              <a:t>Instruction by registration</a:t>
            </a:r>
          </a:p>
          <a:p>
            <a:r>
              <a:rPr lang="en-US" dirty="0"/>
              <a:t>Day rate: $15 plus gear rental</a:t>
            </a:r>
          </a:p>
        </p:txBody>
      </p:sp>
      <p:pic>
        <p:nvPicPr>
          <p:cNvPr id="4" name="Picture 3"/>
          <p:cNvPicPr>
            <a:picLocks noChangeAspect="1"/>
          </p:cNvPicPr>
          <p:nvPr/>
        </p:nvPicPr>
        <p:blipFill>
          <a:blip r:embed="rId3"/>
          <a:stretch>
            <a:fillRect/>
          </a:stretch>
        </p:blipFill>
        <p:spPr>
          <a:xfrm>
            <a:off x="5252817" y="2733113"/>
            <a:ext cx="3223187" cy="322318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68332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2516" y="326341"/>
            <a:ext cx="7583488"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5000" dirty="0" err="1"/>
              <a:t>CrossFit</a:t>
            </a:r>
            <a:r>
              <a:rPr lang="en-US" sz="5000" dirty="0"/>
              <a:t> New Haven</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690" y="3031779"/>
            <a:ext cx="8052619" cy="3118299"/>
          </a:xfrm>
          <a:prstGeom prst="rect">
            <a:avLst/>
          </a:prstGeom>
        </p:spPr>
      </p:pic>
      <p:sp>
        <p:nvSpPr>
          <p:cNvPr id="4" name="Content Placeholder 2"/>
          <p:cNvSpPr txBox="1">
            <a:spLocks/>
          </p:cNvSpPr>
          <p:nvPr/>
        </p:nvSpPr>
        <p:spPr>
          <a:xfrm>
            <a:off x="686551" y="1709395"/>
            <a:ext cx="7583488" cy="1082329"/>
          </a:xfrm>
          <a:prstGeom prst="rect">
            <a:avLst/>
          </a:prstGeom>
        </p:spPr>
        <p:txBody>
          <a:bodyPr vert="horz" lIns="91440" tIns="45720" rIns="91440" bIns="45720" numCol="2"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Location : 470 James Street	</a:t>
            </a:r>
          </a:p>
          <a:p>
            <a:r>
              <a:rPr lang="en-US" dirty="0">
                <a:hlinkClick r:id="rId3"/>
              </a:rPr>
              <a:t>http://crossfitnewhaven.com</a:t>
            </a:r>
            <a:endParaRPr lang="en-US" dirty="0"/>
          </a:p>
          <a:p>
            <a:r>
              <a:rPr lang="en-US" dirty="0"/>
              <a:t>Free trial class</a:t>
            </a:r>
          </a:p>
        </p:txBody>
      </p:sp>
    </p:spTree>
    <p:extLst>
      <p:ext uri="{BB962C8B-B14F-4D97-AF65-F5344CB8AC3E}">
        <p14:creationId xmlns:p14="http://schemas.microsoft.com/office/powerpoint/2010/main" val="1252928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2516" y="326341"/>
            <a:ext cx="7583488"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5000" dirty="0" err="1"/>
              <a:t>SHiFT</a:t>
            </a:r>
            <a:r>
              <a:rPr lang="en-US" sz="5000" dirty="0"/>
              <a:t> Cycling</a:t>
            </a:r>
          </a:p>
        </p:txBody>
      </p:sp>
      <p:pic>
        <p:nvPicPr>
          <p:cNvPr id="1026" name="Picture 2" descr="http://shiftcycling.com/wp-content/uploads/2017/12/shift-logo-2.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62864" y="5153540"/>
            <a:ext cx="6154994" cy="170446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686551" y="1709395"/>
            <a:ext cx="7583488" cy="3914657"/>
          </a:xfrm>
          <a:prstGeom prst="rect">
            <a:avLst/>
          </a:prstGeom>
        </p:spPr>
        <p:txBody>
          <a:bodyPr vert="horz" lIns="91440" tIns="45720" rIns="91440" bIns="45720" numCol="2"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Location : 199 Crown Street	</a:t>
            </a:r>
          </a:p>
          <a:p>
            <a:r>
              <a:rPr lang="en-US" dirty="0">
                <a:hlinkClick r:id="rId3"/>
              </a:rPr>
              <a:t>http://shiftcycling.com/</a:t>
            </a:r>
            <a:endParaRPr lang="en-US" dirty="0"/>
          </a:p>
          <a:p>
            <a:r>
              <a:rPr lang="en-US" dirty="0"/>
              <a:t>First class is free</a:t>
            </a:r>
          </a:p>
        </p:txBody>
      </p:sp>
      <p:pic>
        <p:nvPicPr>
          <p:cNvPr id="3" name="Picture 2"/>
          <p:cNvPicPr>
            <a:picLocks noChangeAspect="1"/>
          </p:cNvPicPr>
          <p:nvPr/>
        </p:nvPicPr>
        <p:blipFill>
          <a:blip r:embed="rId4"/>
          <a:stretch>
            <a:fillRect/>
          </a:stretch>
        </p:blipFill>
        <p:spPr>
          <a:xfrm>
            <a:off x="5151358" y="1709395"/>
            <a:ext cx="3324646" cy="3575442"/>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6221" y="3580895"/>
            <a:ext cx="2948039" cy="1967089"/>
          </a:xfrm>
          <a:prstGeom prst="rect">
            <a:avLst/>
          </a:prstGeom>
        </p:spPr>
      </p:pic>
    </p:spTree>
    <p:extLst>
      <p:ext uri="{BB962C8B-B14F-4D97-AF65-F5344CB8AC3E}">
        <p14:creationId xmlns:p14="http://schemas.microsoft.com/office/powerpoint/2010/main" val="1015147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9820" y="2481942"/>
            <a:ext cx="5870448" cy="1472184"/>
          </a:xfrm>
        </p:spPr>
        <p:txBody>
          <a:bodyPr>
            <a:normAutofit/>
          </a:bodyPr>
          <a:lstStyle/>
          <a:p>
            <a:pPr algn="ctr"/>
            <a:r>
              <a:rPr lang="en-US" sz="5000" dirty="0"/>
              <a:t>Sports Leagues</a:t>
            </a:r>
          </a:p>
        </p:txBody>
      </p:sp>
    </p:spTree>
    <p:extLst>
      <p:ext uri="{BB962C8B-B14F-4D97-AF65-F5344CB8AC3E}">
        <p14:creationId xmlns:p14="http://schemas.microsoft.com/office/powerpoint/2010/main" val="1858629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49241" y="679528"/>
            <a:ext cx="7963990" cy="5223885"/>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sz="3000" b="1" dirty="0"/>
              <a:t>Yale Graduate &amp; Professional Intramurals  </a:t>
            </a:r>
          </a:p>
          <a:p>
            <a:pPr lvl="1"/>
            <a:r>
              <a:rPr lang="en-US" sz="2500" dirty="0">
                <a:hlinkClick r:id="rId2"/>
              </a:rPr>
              <a:t>http://gradprointramurals.yale.edu/</a:t>
            </a:r>
            <a:endParaRPr lang="en-US" sz="2500" dirty="0"/>
          </a:p>
          <a:p>
            <a:pPr lvl="1"/>
            <a:r>
              <a:rPr lang="en-US" sz="2500" dirty="0"/>
              <a:t>Volleyball, soccer, softball, basketball, ultimate </a:t>
            </a:r>
            <a:r>
              <a:rPr lang="en-US" sz="2500" dirty="0" err="1"/>
              <a:t>frisbee</a:t>
            </a:r>
            <a:r>
              <a:rPr lang="en-US" sz="2500" dirty="0"/>
              <a:t> (offerings depend on the season)</a:t>
            </a:r>
          </a:p>
          <a:p>
            <a:pPr lvl="1"/>
            <a:r>
              <a:rPr lang="en-US" sz="2500" dirty="0"/>
              <a:t>Games played on weekends during the academic year</a:t>
            </a:r>
          </a:p>
          <a:p>
            <a:pPr marL="349250" lvl="1" indent="0">
              <a:buNone/>
            </a:pPr>
            <a:endParaRPr lang="en-US" dirty="0"/>
          </a:p>
          <a:p>
            <a:r>
              <a:rPr lang="en-US" sz="3000" b="1" dirty="0" err="1"/>
              <a:t>Clubwaka</a:t>
            </a:r>
            <a:r>
              <a:rPr lang="en-US" sz="3000" b="1" dirty="0"/>
              <a:t> (World Adult Kickball Association)</a:t>
            </a:r>
          </a:p>
          <a:p>
            <a:pPr lvl="1"/>
            <a:r>
              <a:rPr lang="en-US" sz="2500" dirty="0">
                <a:hlinkClick r:id="rId3"/>
              </a:rPr>
              <a:t>https://www.kickball.com/newhaven</a:t>
            </a:r>
            <a:endParaRPr lang="en-US" sz="2500" dirty="0"/>
          </a:p>
          <a:p>
            <a:pPr lvl="1"/>
            <a:r>
              <a:rPr lang="en-US" sz="2500" dirty="0"/>
              <a:t>Kickball, softball, volleyball, fun runs, bar games</a:t>
            </a:r>
          </a:p>
        </p:txBody>
      </p:sp>
    </p:spTree>
    <p:extLst>
      <p:ext uri="{BB962C8B-B14F-4D97-AF65-F5344CB8AC3E}">
        <p14:creationId xmlns:p14="http://schemas.microsoft.com/office/powerpoint/2010/main" val="1535984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216" y="2430459"/>
            <a:ext cx="5870448" cy="1472184"/>
          </a:xfrm>
        </p:spPr>
        <p:txBody>
          <a:bodyPr>
            <a:normAutofit/>
          </a:bodyPr>
          <a:lstStyle/>
          <a:p>
            <a:pPr algn="ctr"/>
            <a:r>
              <a:rPr lang="en-US" sz="5000" dirty="0"/>
              <a:t>Group Classes</a:t>
            </a:r>
          </a:p>
        </p:txBody>
      </p:sp>
    </p:spTree>
    <p:extLst>
      <p:ext uri="{BB962C8B-B14F-4D97-AF65-F5344CB8AC3E}">
        <p14:creationId xmlns:p14="http://schemas.microsoft.com/office/powerpoint/2010/main" val="3483841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9241" y="326341"/>
            <a:ext cx="8135628" cy="1143000"/>
          </a:xfrm>
          <a:prstGeom prst="rect">
            <a:avLst/>
          </a:prstGeom>
        </p:spPr>
        <p:txBody>
          <a:bodyPr vert="horz" lIns="91440" tIns="45720" rIns="91440" bIns="45720" rtlCol="0" anchor="b" anchorCtr="0">
            <a:normAutofit fontScale="85000" lnSpcReduction="10000"/>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5000" dirty="0"/>
              <a:t>Yale Fitness &amp; Wellbeing Programs </a:t>
            </a:r>
          </a:p>
        </p:txBody>
      </p:sp>
      <p:sp>
        <p:nvSpPr>
          <p:cNvPr id="5" name="Content Placeholder 2"/>
          <p:cNvSpPr txBox="1">
            <a:spLocks/>
          </p:cNvSpPr>
          <p:nvPr/>
        </p:nvSpPr>
        <p:spPr>
          <a:xfrm>
            <a:off x="686551" y="1949450"/>
            <a:ext cx="7843844"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Located at Payne Whitney Gym</a:t>
            </a:r>
          </a:p>
          <a:p>
            <a:r>
              <a:rPr lang="en-US" dirty="0">
                <a:hlinkClick r:id="rId2"/>
              </a:rPr>
              <a:t>http://sportsandrecreation.yale.edu/fitness-wellness-programs</a:t>
            </a:r>
            <a:endParaRPr lang="en-US" dirty="0"/>
          </a:p>
          <a:p>
            <a:r>
              <a:rPr lang="en-US" dirty="0"/>
              <a:t>Offerings:</a:t>
            </a:r>
          </a:p>
          <a:p>
            <a:pPr lvl="1"/>
            <a:r>
              <a:rPr lang="en-US" dirty="0"/>
              <a:t>Cardio classes</a:t>
            </a:r>
          </a:p>
          <a:p>
            <a:pPr lvl="1"/>
            <a:r>
              <a:rPr lang="en-US" dirty="0"/>
              <a:t>Dance classes</a:t>
            </a:r>
          </a:p>
          <a:p>
            <a:pPr lvl="1"/>
            <a:r>
              <a:rPr lang="en-US" dirty="0"/>
              <a:t>Martial arts</a:t>
            </a:r>
          </a:p>
          <a:p>
            <a:pPr lvl="1"/>
            <a:r>
              <a:rPr lang="en-US" dirty="0"/>
              <a:t>Sports skills</a:t>
            </a:r>
          </a:p>
          <a:p>
            <a:pPr lvl="1"/>
            <a:r>
              <a:rPr lang="en-US" dirty="0"/>
              <a:t>Yoga</a:t>
            </a:r>
          </a:p>
          <a:p>
            <a:pPr marL="0" indent="0">
              <a:buNone/>
            </a:pPr>
            <a:endParaRPr lang="en-US" dirty="0"/>
          </a:p>
        </p:txBody>
      </p:sp>
      <p:pic>
        <p:nvPicPr>
          <p:cNvPr id="2" name="Picture 1"/>
          <p:cNvPicPr>
            <a:picLocks noChangeAspect="1"/>
          </p:cNvPicPr>
          <p:nvPr/>
        </p:nvPicPr>
        <p:blipFill>
          <a:blip r:embed="rId3"/>
          <a:stretch>
            <a:fillRect/>
          </a:stretch>
        </p:blipFill>
        <p:spPr>
          <a:xfrm>
            <a:off x="3458351" y="3757657"/>
            <a:ext cx="4625786" cy="226368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61248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92516" y="280"/>
            <a:ext cx="7583488"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5000" dirty="0"/>
              <a:t>Yogis at Yale</a:t>
            </a:r>
          </a:p>
        </p:txBody>
      </p:sp>
      <p:sp>
        <p:nvSpPr>
          <p:cNvPr id="5" name="Content Placeholder 2"/>
          <p:cNvSpPr txBox="1">
            <a:spLocks/>
          </p:cNvSpPr>
          <p:nvPr/>
        </p:nvSpPr>
        <p:spPr>
          <a:xfrm>
            <a:off x="360439" y="3356659"/>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 Yogis at Yale</a:t>
            </a:r>
          </a:p>
          <a:p>
            <a:pPr lvl="1"/>
            <a:r>
              <a:rPr lang="en-US" dirty="0">
                <a:hlinkClick r:id="rId2"/>
              </a:rPr>
              <a:t>http://yogisatyale.blogspot.com/</a:t>
            </a:r>
            <a:endParaRPr lang="en-US" dirty="0"/>
          </a:p>
          <a:p>
            <a:pPr lvl="1"/>
            <a:r>
              <a:rPr lang="en-US" dirty="0">
                <a:hlinkClick r:id="rId3"/>
              </a:rPr>
              <a:t>https://www.facebook.com/YogisatYale/</a:t>
            </a:r>
            <a:r>
              <a:rPr lang="en-US" dirty="0"/>
              <a:t> </a:t>
            </a:r>
          </a:p>
          <a:p>
            <a:r>
              <a:rPr lang="en-US" dirty="0"/>
              <a:t>All classes open to beginners! </a:t>
            </a:r>
          </a:p>
          <a:p>
            <a:r>
              <a:rPr lang="en-US" dirty="0"/>
              <a:t>All classes located on Yale campus!</a:t>
            </a:r>
          </a:p>
          <a:p>
            <a:r>
              <a:rPr lang="en-US" dirty="0"/>
              <a:t>All classes are completely free! </a:t>
            </a:r>
          </a:p>
        </p:txBody>
      </p:sp>
      <p:pic>
        <p:nvPicPr>
          <p:cNvPr id="2" name="Picture 1"/>
          <p:cNvPicPr>
            <a:picLocks noChangeAspect="1"/>
          </p:cNvPicPr>
          <p:nvPr/>
        </p:nvPicPr>
        <p:blipFill>
          <a:blip r:embed="rId4"/>
          <a:stretch>
            <a:fillRect/>
          </a:stretch>
        </p:blipFill>
        <p:spPr>
          <a:xfrm>
            <a:off x="3144217" y="1332052"/>
            <a:ext cx="2914595" cy="218313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22456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92516" y="326341"/>
            <a:ext cx="7583488" cy="1143000"/>
          </a:xfrm>
          <a:prstGeom prst="rect">
            <a:avLst/>
          </a:prstGeom>
        </p:spPr>
        <p:txBody>
          <a:bodyPr vert="horz" lIns="91440" tIns="45720" rIns="91440" bIns="45720" rtlCol="0" anchor="b" anchorCtr="0">
            <a:normAutofit fontScale="92500"/>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5000" dirty="0"/>
              <a:t>Breathing Room Yoga Center</a:t>
            </a:r>
          </a:p>
        </p:txBody>
      </p:sp>
      <p:sp>
        <p:nvSpPr>
          <p:cNvPr id="5" name="Content Placeholder 2"/>
          <p:cNvSpPr txBox="1">
            <a:spLocks/>
          </p:cNvSpPr>
          <p:nvPr/>
        </p:nvSpPr>
        <p:spPr>
          <a:xfrm>
            <a:off x="566405" y="1703084"/>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817 Chapel St. New Haven, CT   </a:t>
            </a:r>
            <a:r>
              <a:rPr lang="en-US" dirty="0">
                <a:hlinkClick r:id="rId2"/>
              </a:rPr>
              <a:t>https://breathingroomct.com/</a:t>
            </a:r>
            <a:endParaRPr lang="en-US" dirty="0"/>
          </a:p>
          <a:p>
            <a:r>
              <a:rPr lang="en-US" dirty="0"/>
              <a:t>$14/class for students; New member special $30 for 3 weeks unlimited yoga</a:t>
            </a:r>
          </a:p>
        </p:txBody>
      </p:sp>
      <p:pic>
        <p:nvPicPr>
          <p:cNvPr id="2" name="Picture 1"/>
          <p:cNvPicPr>
            <a:picLocks noChangeAspect="1"/>
          </p:cNvPicPr>
          <p:nvPr/>
        </p:nvPicPr>
        <p:blipFill>
          <a:blip r:embed="rId3"/>
          <a:stretch>
            <a:fillRect/>
          </a:stretch>
        </p:blipFill>
        <p:spPr>
          <a:xfrm>
            <a:off x="2100834" y="3398498"/>
            <a:ext cx="4867657" cy="292059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22456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20878" y="295275"/>
            <a:ext cx="7583488" cy="991807"/>
          </a:xfrm>
        </p:spPr>
        <p:txBody>
          <a:bodyPr/>
          <a:lstStyle/>
          <a:p>
            <a:pPr algn="ctr"/>
            <a:r>
              <a:rPr lang="en-US" sz="5000" dirty="0"/>
              <a:t>Outline</a:t>
            </a:r>
          </a:p>
        </p:txBody>
      </p:sp>
      <p:sp>
        <p:nvSpPr>
          <p:cNvPr id="5" name="Content Placeholder 2"/>
          <p:cNvSpPr txBox="1">
            <a:spLocks/>
          </p:cNvSpPr>
          <p:nvPr/>
        </p:nvSpPr>
        <p:spPr>
          <a:xfrm>
            <a:off x="566405" y="1493015"/>
            <a:ext cx="7583488" cy="480510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Outdoor recreation </a:t>
            </a:r>
          </a:p>
          <a:p>
            <a:r>
              <a:rPr lang="en-US" dirty="0"/>
              <a:t>Nearby gyms</a:t>
            </a:r>
          </a:p>
          <a:p>
            <a:r>
              <a:rPr lang="en-US" dirty="0"/>
              <a:t>Sports leagues</a:t>
            </a:r>
          </a:p>
          <a:p>
            <a:r>
              <a:rPr lang="en-US" dirty="0"/>
              <a:t>Group classes</a:t>
            </a:r>
          </a:p>
          <a:p>
            <a:r>
              <a:rPr lang="en-US" dirty="0"/>
              <a:t>Public facilities</a:t>
            </a:r>
          </a:p>
          <a:p>
            <a:r>
              <a:rPr lang="en-US" dirty="0"/>
              <a:t>Local beaches</a:t>
            </a:r>
          </a:p>
          <a:p>
            <a:r>
              <a:rPr lang="en-US" dirty="0"/>
              <a:t>Music and concerts</a:t>
            </a:r>
          </a:p>
          <a:p>
            <a:r>
              <a:rPr lang="en-US" dirty="0"/>
              <a:t>Theatre</a:t>
            </a:r>
          </a:p>
          <a:p>
            <a:r>
              <a:rPr lang="en-US" dirty="0"/>
              <a:t>Museums</a:t>
            </a:r>
          </a:p>
          <a:p>
            <a:pPr marL="0" indent="0">
              <a:buNone/>
            </a:pPr>
            <a:endParaRPr lang="en-US" dirty="0"/>
          </a:p>
          <a:p>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61062" y="2644761"/>
            <a:ext cx="3243953" cy="2432965"/>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8051" y="1676245"/>
            <a:ext cx="3073503" cy="2305127"/>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9981" y="4006119"/>
            <a:ext cx="3440148" cy="229199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22177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216" y="2430459"/>
            <a:ext cx="5870448" cy="1472184"/>
          </a:xfrm>
        </p:spPr>
        <p:txBody>
          <a:bodyPr>
            <a:normAutofit/>
          </a:bodyPr>
          <a:lstStyle/>
          <a:p>
            <a:pPr algn="ctr"/>
            <a:r>
              <a:rPr lang="en-US" sz="5000" dirty="0"/>
              <a:t>Public Facilities</a:t>
            </a:r>
          </a:p>
        </p:txBody>
      </p:sp>
    </p:spTree>
    <p:extLst>
      <p:ext uri="{BB962C8B-B14F-4D97-AF65-F5344CB8AC3E}">
        <p14:creationId xmlns:p14="http://schemas.microsoft.com/office/powerpoint/2010/main" val="4269132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92516" y="326341"/>
            <a:ext cx="7583488"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5000" dirty="0"/>
              <a:t>Public Sporting Facilities</a:t>
            </a:r>
          </a:p>
        </p:txBody>
      </p:sp>
      <p:sp>
        <p:nvSpPr>
          <p:cNvPr id="5" name="Content Placeholder 2"/>
          <p:cNvSpPr txBox="1">
            <a:spLocks/>
          </p:cNvSpPr>
          <p:nvPr/>
        </p:nvSpPr>
        <p:spPr>
          <a:xfrm>
            <a:off x="480586" y="1949450"/>
            <a:ext cx="799541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Basketball Courts - East Rock Park; Edgewood Park</a:t>
            </a:r>
          </a:p>
          <a:p>
            <a:r>
              <a:rPr lang="en-US" dirty="0"/>
              <a:t>Tennis Courts – East Rock Park; East Shore Park; Edgewood Park</a:t>
            </a:r>
          </a:p>
          <a:p>
            <a:r>
              <a:rPr lang="en-US" dirty="0"/>
              <a:t>Running Tracks  - Wilbur Cross High School</a:t>
            </a:r>
          </a:p>
          <a:p>
            <a:pPr marL="0" indent="0">
              <a:buNone/>
            </a:pPr>
            <a:r>
              <a:rPr lang="en-US" dirty="0"/>
              <a:t>      (171 Mitchell Drive in East Rock) </a:t>
            </a:r>
          </a:p>
          <a:p>
            <a:r>
              <a:rPr lang="en-US" dirty="0"/>
              <a:t>Gyms –Elm City YMCA</a:t>
            </a:r>
          </a:p>
          <a:p>
            <a:pPr marL="0" indent="0">
              <a:buNone/>
            </a:pPr>
            <a:r>
              <a:rPr lang="en-US" dirty="0"/>
              <a:t>      (900 Chapel St.)</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18437" y="3987459"/>
            <a:ext cx="3557567" cy="237286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56337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216" y="2430459"/>
            <a:ext cx="5870448" cy="1472184"/>
          </a:xfrm>
        </p:spPr>
        <p:txBody>
          <a:bodyPr>
            <a:normAutofit/>
          </a:bodyPr>
          <a:lstStyle/>
          <a:p>
            <a:pPr algn="ctr"/>
            <a:r>
              <a:rPr lang="en-US" sz="5000" dirty="0"/>
              <a:t>Local Beaches</a:t>
            </a:r>
          </a:p>
        </p:txBody>
      </p:sp>
    </p:spTree>
    <p:extLst>
      <p:ext uri="{BB962C8B-B14F-4D97-AF65-F5344CB8AC3E}">
        <p14:creationId xmlns:p14="http://schemas.microsoft.com/office/powerpoint/2010/main" val="1660950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4620" y="326341"/>
            <a:ext cx="832443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a:t>Lighthouse Point, New Haven, CT</a:t>
            </a:r>
          </a:p>
        </p:txBody>
      </p:sp>
      <p:sp>
        <p:nvSpPr>
          <p:cNvPr id="5" name="Content Placeholder 2"/>
          <p:cNvSpPr txBox="1">
            <a:spLocks/>
          </p:cNvSpPr>
          <p:nvPr/>
        </p:nvSpPr>
        <p:spPr>
          <a:xfrm>
            <a:off x="686551" y="1949450"/>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buNone/>
            </a:pPr>
            <a:endParaRPr lang="en-US" dirty="0"/>
          </a:p>
        </p:txBody>
      </p:sp>
      <p:pic>
        <p:nvPicPr>
          <p:cNvPr id="2" name="Picture 1"/>
          <p:cNvPicPr>
            <a:picLocks noChangeAspect="1"/>
          </p:cNvPicPr>
          <p:nvPr/>
        </p:nvPicPr>
        <p:blipFill>
          <a:blip r:embed="rId2"/>
          <a:stretch>
            <a:fillRect/>
          </a:stretch>
        </p:blipFill>
        <p:spPr>
          <a:xfrm>
            <a:off x="819909" y="1777839"/>
            <a:ext cx="4895627" cy="3282950"/>
          </a:xfrm>
          <a:prstGeom prst="rect">
            <a:avLst/>
          </a:prstGeom>
        </p:spPr>
        <p:style>
          <a:lnRef idx="2">
            <a:schemeClr val="dk1"/>
          </a:lnRef>
          <a:fillRef idx="1">
            <a:schemeClr val="lt1"/>
          </a:fillRef>
          <a:effectRef idx="0">
            <a:schemeClr val="dk1"/>
          </a:effectRef>
          <a:fontRef idx="minor">
            <a:schemeClr val="dk1"/>
          </a:fontRef>
        </p:style>
      </p:pic>
      <p:pic>
        <p:nvPicPr>
          <p:cNvPr id="3" name="Picture 2"/>
          <p:cNvPicPr>
            <a:picLocks noChangeAspect="1"/>
          </p:cNvPicPr>
          <p:nvPr/>
        </p:nvPicPr>
        <p:blipFill>
          <a:blip r:embed="rId3"/>
          <a:stretch>
            <a:fillRect/>
          </a:stretch>
        </p:blipFill>
        <p:spPr>
          <a:xfrm>
            <a:off x="5106550" y="3898739"/>
            <a:ext cx="3492500" cy="23241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66594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6551" y="326341"/>
            <a:ext cx="7963991"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a:t>West Shore Beach, West Haven, CT</a:t>
            </a:r>
          </a:p>
        </p:txBody>
      </p:sp>
      <p:sp>
        <p:nvSpPr>
          <p:cNvPr id="5" name="Content Placeholder 2"/>
          <p:cNvSpPr txBox="1">
            <a:spLocks/>
          </p:cNvSpPr>
          <p:nvPr/>
        </p:nvSpPr>
        <p:spPr>
          <a:xfrm>
            <a:off x="686551" y="1949450"/>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buNone/>
            </a:pPr>
            <a:endParaRPr lang="en-US" dirty="0"/>
          </a:p>
        </p:txBody>
      </p:sp>
      <p:pic>
        <p:nvPicPr>
          <p:cNvPr id="2" name="Picture 1"/>
          <p:cNvPicPr>
            <a:picLocks noChangeAspect="1"/>
          </p:cNvPicPr>
          <p:nvPr/>
        </p:nvPicPr>
        <p:blipFill>
          <a:blip r:embed="rId2"/>
          <a:stretch>
            <a:fillRect/>
          </a:stretch>
        </p:blipFill>
        <p:spPr>
          <a:xfrm>
            <a:off x="532077" y="1722241"/>
            <a:ext cx="5430839" cy="3625085"/>
          </a:xfrm>
          <a:prstGeom prst="rect">
            <a:avLst/>
          </a:prstGeom>
        </p:spPr>
        <p:style>
          <a:lnRef idx="2">
            <a:schemeClr val="dk1"/>
          </a:lnRef>
          <a:fillRef idx="1">
            <a:schemeClr val="lt1"/>
          </a:fillRef>
          <a:effectRef idx="0">
            <a:schemeClr val="dk1"/>
          </a:effectRef>
          <a:fontRef idx="minor">
            <a:schemeClr val="dk1"/>
          </a:fontRef>
        </p:style>
      </p:pic>
      <p:pic>
        <p:nvPicPr>
          <p:cNvPr id="6" name="Picture 5" descr="west haven.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7749" y="3737003"/>
            <a:ext cx="3576864" cy="268264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362361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92516" y="326341"/>
            <a:ext cx="7583488"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a:t>Silver Sands, Milford CT</a:t>
            </a:r>
          </a:p>
        </p:txBody>
      </p:sp>
      <p:sp>
        <p:nvSpPr>
          <p:cNvPr id="5" name="Content Placeholder 2"/>
          <p:cNvSpPr txBox="1">
            <a:spLocks/>
          </p:cNvSpPr>
          <p:nvPr/>
        </p:nvSpPr>
        <p:spPr>
          <a:xfrm>
            <a:off x="686551" y="1513910"/>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FREE!</a:t>
            </a:r>
          </a:p>
          <a:p>
            <a:r>
              <a:rPr lang="en-US" dirty="0"/>
              <a:t>During low tide a sand bar appears and you can walk out to Charles Island</a:t>
            </a:r>
          </a:p>
        </p:txBody>
      </p:sp>
      <p:pic>
        <p:nvPicPr>
          <p:cNvPr id="2" name="Picture 1"/>
          <p:cNvPicPr>
            <a:picLocks noChangeAspect="1"/>
          </p:cNvPicPr>
          <p:nvPr/>
        </p:nvPicPr>
        <p:blipFill>
          <a:blip r:embed="rId2"/>
          <a:stretch>
            <a:fillRect/>
          </a:stretch>
        </p:blipFill>
        <p:spPr>
          <a:xfrm>
            <a:off x="1699214" y="3066751"/>
            <a:ext cx="5629717" cy="316481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91335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6551" y="326341"/>
            <a:ext cx="7981154"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err="1"/>
              <a:t>Hammonasset</a:t>
            </a:r>
            <a:r>
              <a:rPr lang="en-US" sz="4000" dirty="0"/>
              <a:t> Beach, Madison, CT</a:t>
            </a:r>
          </a:p>
        </p:txBody>
      </p:sp>
      <p:sp>
        <p:nvSpPr>
          <p:cNvPr id="5" name="Content Placeholder 2"/>
          <p:cNvSpPr txBox="1">
            <a:spLocks/>
          </p:cNvSpPr>
          <p:nvPr/>
        </p:nvSpPr>
        <p:spPr>
          <a:xfrm>
            <a:off x="686551" y="1777839"/>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$15-22 fee per vehicle for non-residents of CT</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335" y="2566544"/>
            <a:ext cx="6848345" cy="366411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1747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216" y="2430459"/>
            <a:ext cx="5870448" cy="1472184"/>
          </a:xfrm>
        </p:spPr>
        <p:txBody>
          <a:bodyPr>
            <a:normAutofit/>
          </a:bodyPr>
          <a:lstStyle/>
          <a:p>
            <a:pPr algn="ctr"/>
            <a:r>
              <a:rPr lang="en-US" sz="5000" dirty="0"/>
              <a:t>Music and Concerts</a:t>
            </a:r>
          </a:p>
        </p:txBody>
      </p:sp>
    </p:spTree>
    <p:extLst>
      <p:ext uri="{BB962C8B-B14F-4D97-AF65-F5344CB8AC3E}">
        <p14:creationId xmlns:p14="http://schemas.microsoft.com/office/powerpoint/2010/main" val="742347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6551" y="0"/>
            <a:ext cx="7981154"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a:t>Orchestra</a:t>
            </a:r>
          </a:p>
        </p:txBody>
      </p:sp>
      <p:sp>
        <p:nvSpPr>
          <p:cNvPr id="5" name="Content Placeholder 2"/>
          <p:cNvSpPr txBox="1">
            <a:spLocks/>
          </p:cNvSpPr>
          <p:nvPr/>
        </p:nvSpPr>
        <p:spPr>
          <a:xfrm>
            <a:off x="532077" y="1143000"/>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The New Haven Symphony Orchestra (Woolsey Hall) </a:t>
            </a:r>
          </a:p>
          <a:p>
            <a:pPr lvl="1"/>
            <a:r>
              <a:rPr lang="en-US" dirty="0"/>
              <a:t>See: </a:t>
            </a:r>
            <a:r>
              <a:rPr lang="en-US" dirty="0" err="1"/>
              <a:t>newhavensymphony.org</a:t>
            </a:r>
            <a:endParaRPr lang="en-US" dirty="0"/>
          </a:p>
          <a:p>
            <a:pPr lvl="1"/>
            <a:r>
              <a:rPr lang="en-US" dirty="0"/>
              <a:t>Student tickets are $10 with ID</a:t>
            </a:r>
          </a:p>
          <a:p>
            <a:r>
              <a:rPr lang="en-US" dirty="0"/>
              <a:t>Yale Symphony Orchestra </a:t>
            </a:r>
          </a:p>
          <a:p>
            <a:pPr lvl="1"/>
            <a:r>
              <a:rPr lang="en-US" dirty="0">
                <a:hlinkClick r:id="rId3"/>
              </a:rPr>
              <a:t>See: http://yso.yalecollege.yale.edu/</a:t>
            </a:r>
            <a:endParaRPr lang="en-US" dirty="0"/>
          </a:p>
          <a:p>
            <a:pPr lvl="1"/>
            <a:r>
              <a:rPr lang="en-US" dirty="0"/>
              <a:t>Student tickets $3-$6</a:t>
            </a:r>
          </a:p>
          <a:p>
            <a:pPr lvl="1"/>
            <a:r>
              <a:rPr lang="en-US" dirty="0"/>
              <a:t>Special Halloween concert; Messiah sing-in</a:t>
            </a:r>
          </a:p>
        </p:txBody>
      </p:sp>
      <p:pic>
        <p:nvPicPr>
          <p:cNvPr id="6" name="Picture 5" descr="woolsey_sp.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89419" y="4150165"/>
            <a:ext cx="4985770" cy="226164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7503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6551" y="0"/>
            <a:ext cx="7981154"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a:t>College Street Music Hall</a:t>
            </a:r>
          </a:p>
        </p:txBody>
      </p:sp>
      <p:sp>
        <p:nvSpPr>
          <p:cNvPr id="5" name="Content Placeholder 2"/>
          <p:cNvSpPr txBox="1">
            <a:spLocks/>
          </p:cNvSpPr>
          <p:nvPr/>
        </p:nvSpPr>
        <p:spPr>
          <a:xfrm>
            <a:off x="532077" y="1143000"/>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238 College St. in New Haven</a:t>
            </a:r>
          </a:p>
          <a:p>
            <a:pPr lvl="1"/>
            <a:r>
              <a:rPr lang="en-US" dirty="0"/>
              <a:t>Hosts a range of music groups and live shows </a:t>
            </a:r>
          </a:p>
          <a:p>
            <a:pPr lvl="1"/>
            <a:r>
              <a:rPr lang="en-US" dirty="0"/>
              <a:t>http://</a:t>
            </a:r>
            <a:r>
              <a:rPr lang="en-US" dirty="0" err="1"/>
              <a:t>www.collegestreetmusichall.com</a:t>
            </a:r>
            <a:r>
              <a:rPr lang="en-US" dirty="0"/>
              <a:t>/ </a:t>
            </a:r>
          </a:p>
        </p:txBody>
      </p:sp>
      <p:pic>
        <p:nvPicPr>
          <p:cNvPr id="2" name="Picture 1"/>
          <p:cNvPicPr>
            <a:picLocks noChangeAspect="1"/>
          </p:cNvPicPr>
          <p:nvPr/>
        </p:nvPicPr>
        <p:blipFill>
          <a:blip r:embed="rId3"/>
          <a:stretch>
            <a:fillRect/>
          </a:stretch>
        </p:blipFill>
        <p:spPr>
          <a:xfrm>
            <a:off x="1712802" y="2552082"/>
            <a:ext cx="5650457" cy="376697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12898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9526" y="2653552"/>
            <a:ext cx="6426313" cy="1623807"/>
          </a:xfrm>
        </p:spPr>
        <p:txBody>
          <a:bodyPr>
            <a:normAutofit fontScale="90000"/>
          </a:bodyPr>
          <a:lstStyle/>
          <a:p>
            <a:r>
              <a:rPr lang="en-US" sz="4500" dirty="0"/>
              <a:t>Outdoor Recreation: running, hiking</a:t>
            </a:r>
            <a:r>
              <a:rPr lang="en-US" sz="4500"/>
              <a:t>, biking, etc.</a:t>
            </a:r>
            <a:endParaRPr lang="en-US" sz="4500" dirty="0"/>
          </a:p>
        </p:txBody>
      </p:sp>
    </p:spTree>
    <p:extLst>
      <p:ext uri="{BB962C8B-B14F-4D97-AF65-F5344CB8AC3E}">
        <p14:creationId xmlns:p14="http://schemas.microsoft.com/office/powerpoint/2010/main" val="2397523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6551" y="0"/>
            <a:ext cx="7981154"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a:t>Other concert venues </a:t>
            </a:r>
          </a:p>
        </p:txBody>
      </p:sp>
      <p:pic>
        <p:nvPicPr>
          <p:cNvPr id="3" name="Picture 2"/>
          <p:cNvPicPr>
            <a:picLocks noChangeAspect="1"/>
          </p:cNvPicPr>
          <p:nvPr/>
        </p:nvPicPr>
        <p:blipFill>
          <a:blip r:embed="rId3"/>
          <a:stretch>
            <a:fillRect/>
          </a:stretch>
        </p:blipFill>
        <p:spPr>
          <a:xfrm>
            <a:off x="564329" y="1984044"/>
            <a:ext cx="3945606" cy="2735255"/>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0330" y="4118877"/>
            <a:ext cx="3196753" cy="2139975"/>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31968" y="1280307"/>
            <a:ext cx="2883514" cy="2162636"/>
          </a:xfrm>
          <a:prstGeom prst="rect">
            <a:avLst/>
          </a:prstGeom>
        </p:spPr>
        <p:style>
          <a:lnRef idx="2">
            <a:schemeClr val="dk1"/>
          </a:lnRef>
          <a:fillRef idx="1">
            <a:schemeClr val="lt1"/>
          </a:fillRef>
          <a:effectRef idx="0">
            <a:schemeClr val="dk1"/>
          </a:effectRef>
          <a:fontRef idx="minor">
            <a:schemeClr val="dk1"/>
          </a:fontRef>
        </p:style>
      </p:pic>
      <p:sp>
        <p:nvSpPr>
          <p:cNvPr id="8" name="TextBox 7"/>
          <p:cNvSpPr txBox="1"/>
          <p:nvPr/>
        </p:nvSpPr>
        <p:spPr>
          <a:xfrm>
            <a:off x="1990997" y="5648092"/>
            <a:ext cx="3381264" cy="369332"/>
          </a:xfrm>
          <a:prstGeom prst="rect">
            <a:avLst/>
          </a:prstGeom>
          <a:noFill/>
        </p:spPr>
        <p:txBody>
          <a:bodyPr wrap="square" rtlCol="0">
            <a:spAutoFit/>
          </a:bodyPr>
          <a:lstStyle/>
          <a:p>
            <a:r>
              <a:rPr lang="en-US" dirty="0"/>
              <a:t>Café Nine – 250 State Street </a:t>
            </a:r>
          </a:p>
        </p:txBody>
      </p:sp>
      <p:sp>
        <p:nvSpPr>
          <p:cNvPr id="9" name="TextBox 8"/>
          <p:cNvSpPr txBox="1"/>
          <p:nvPr/>
        </p:nvSpPr>
        <p:spPr>
          <a:xfrm>
            <a:off x="4960330" y="3535146"/>
            <a:ext cx="3381264" cy="369332"/>
          </a:xfrm>
          <a:prstGeom prst="rect">
            <a:avLst/>
          </a:prstGeom>
          <a:noFill/>
        </p:spPr>
        <p:txBody>
          <a:bodyPr wrap="square" rtlCol="0">
            <a:spAutoFit/>
          </a:bodyPr>
          <a:lstStyle/>
          <a:p>
            <a:r>
              <a:rPr lang="en-US" dirty="0"/>
              <a:t>Stella Blue’s – 204 Crown Street</a:t>
            </a:r>
          </a:p>
        </p:txBody>
      </p:sp>
      <p:sp>
        <p:nvSpPr>
          <p:cNvPr id="12" name="TextBox 11"/>
          <p:cNvSpPr txBox="1"/>
          <p:nvPr/>
        </p:nvSpPr>
        <p:spPr>
          <a:xfrm>
            <a:off x="686551" y="1412362"/>
            <a:ext cx="3381264" cy="369332"/>
          </a:xfrm>
          <a:prstGeom prst="rect">
            <a:avLst/>
          </a:prstGeom>
          <a:noFill/>
        </p:spPr>
        <p:txBody>
          <a:bodyPr wrap="square" rtlCol="0">
            <a:spAutoFit/>
          </a:bodyPr>
          <a:lstStyle/>
          <a:p>
            <a:r>
              <a:rPr lang="en-US" dirty="0"/>
              <a:t>Toad’s Place – 300 York St.</a:t>
            </a:r>
          </a:p>
        </p:txBody>
      </p:sp>
    </p:spTree>
    <p:extLst>
      <p:ext uri="{BB962C8B-B14F-4D97-AF65-F5344CB8AC3E}">
        <p14:creationId xmlns:p14="http://schemas.microsoft.com/office/powerpoint/2010/main" val="1274740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216" y="2430459"/>
            <a:ext cx="5870448" cy="1472184"/>
          </a:xfrm>
        </p:spPr>
        <p:txBody>
          <a:bodyPr>
            <a:normAutofit/>
          </a:bodyPr>
          <a:lstStyle/>
          <a:p>
            <a:pPr algn="ctr"/>
            <a:r>
              <a:rPr lang="en-US" sz="5000" dirty="0"/>
              <a:t>Theatre</a:t>
            </a:r>
          </a:p>
        </p:txBody>
      </p:sp>
    </p:spTree>
    <p:extLst>
      <p:ext uri="{BB962C8B-B14F-4D97-AF65-F5344CB8AC3E}">
        <p14:creationId xmlns:p14="http://schemas.microsoft.com/office/powerpoint/2010/main" val="2657229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6551" y="0"/>
            <a:ext cx="7981154"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a:t>Yale Repertory Theatre (“Yale Rep”)</a:t>
            </a:r>
          </a:p>
        </p:txBody>
      </p:sp>
      <p:sp>
        <p:nvSpPr>
          <p:cNvPr id="5" name="Content Placeholder 2"/>
          <p:cNvSpPr txBox="1">
            <a:spLocks/>
          </p:cNvSpPr>
          <p:nvPr/>
        </p:nvSpPr>
        <p:spPr>
          <a:xfrm>
            <a:off x="532077" y="1331772"/>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1120 Chapel St. in New Haven</a:t>
            </a:r>
          </a:p>
          <a:p>
            <a:pPr lvl="1"/>
            <a:r>
              <a:rPr lang="en-US" dirty="0"/>
              <a:t>Professional theatre in residence at the Yale School of Drama</a:t>
            </a:r>
          </a:p>
          <a:p>
            <a:pPr lvl="1"/>
            <a:r>
              <a:rPr lang="en-US" dirty="0"/>
              <a:t>www.yalerep.org/</a:t>
            </a:r>
          </a:p>
          <a:p>
            <a:pPr lvl="1"/>
            <a:r>
              <a:rPr lang="en-US" dirty="0"/>
              <a:t>$25 Student Tickets</a:t>
            </a:r>
          </a:p>
          <a:p>
            <a:pPr lvl="1"/>
            <a:r>
              <a:rPr lang="en-US" dirty="0"/>
              <a:t>5 ticket pass for $50</a:t>
            </a:r>
          </a:p>
          <a:p>
            <a:pPr lvl="1"/>
            <a:r>
              <a:rPr lang="en-US" dirty="0"/>
              <a:t>Grad Night at the Theatre </a:t>
            </a:r>
          </a:p>
          <a:p>
            <a:pPr lvl="1"/>
            <a:endParaRPr lang="en-US" dirty="0"/>
          </a:p>
        </p:txBody>
      </p:sp>
      <p:pic>
        <p:nvPicPr>
          <p:cNvPr id="6" name="Picture 5" descr="Yale Rep.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18200" y="2341422"/>
            <a:ext cx="2705100" cy="2997200"/>
          </a:xfrm>
          <a:prstGeom prst="rect">
            <a:avLst/>
          </a:prstGeom>
        </p:spPr>
        <p:style>
          <a:lnRef idx="2">
            <a:schemeClr val="dk1"/>
          </a:lnRef>
          <a:fillRef idx="1">
            <a:schemeClr val="lt1"/>
          </a:fillRef>
          <a:effectRef idx="0">
            <a:schemeClr val="dk1"/>
          </a:effectRef>
          <a:fontRef idx="minor">
            <a:schemeClr val="dk1"/>
          </a:fontRef>
        </p:style>
      </p:pic>
      <p:pic>
        <p:nvPicPr>
          <p:cNvPr id="7" name="Picture 6" descr="Yale Rep 2.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6780" y="3840022"/>
            <a:ext cx="4063685" cy="254657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5686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6551" y="0"/>
            <a:ext cx="7981154"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a:t>Yale Cabaret</a:t>
            </a:r>
          </a:p>
        </p:txBody>
      </p:sp>
      <p:sp>
        <p:nvSpPr>
          <p:cNvPr id="5" name="Content Placeholder 2"/>
          <p:cNvSpPr txBox="1">
            <a:spLocks/>
          </p:cNvSpPr>
          <p:nvPr/>
        </p:nvSpPr>
        <p:spPr>
          <a:xfrm>
            <a:off x="532077" y="1143000"/>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217 Park St. in New Haven</a:t>
            </a:r>
          </a:p>
          <a:p>
            <a:pPr lvl="1"/>
            <a:r>
              <a:rPr lang="en-US" dirty="0"/>
              <a:t>Yale School of Drama </a:t>
            </a:r>
          </a:p>
          <a:p>
            <a:pPr lvl="1"/>
            <a:r>
              <a:rPr lang="en-US" dirty="0">
                <a:hlinkClick r:id="rId3"/>
              </a:rPr>
              <a:t>yalecabaret.org</a:t>
            </a:r>
            <a:r>
              <a:rPr lang="en-US" dirty="0"/>
              <a:t> </a:t>
            </a:r>
          </a:p>
          <a:p>
            <a:pPr lvl="1"/>
            <a:r>
              <a:rPr lang="en-US" dirty="0"/>
              <a:t>$12 student tickets</a:t>
            </a:r>
          </a:p>
          <a:p>
            <a:pPr lvl="1"/>
            <a:r>
              <a:rPr lang="en-US" dirty="0"/>
              <a:t>Offers dinner and drinks! </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2929" y="3508056"/>
            <a:ext cx="4256616" cy="283916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5686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6551" y="0"/>
            <a:ext cx="7981154"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a:t>Shubert Theatre</a:t>
            </a:r>
          </a:p>
        </p:txBody>
      </p:sp>
      <p:sp>
        <p:nvSpPr>
          <p:cNvPr id="5" name="Content Placeholder 2"/>
          <p:cNvSpPr txBox="1">
            <a:spLocks/>
          </p:cNvSpPr>
          <p:nvPr/>
        </p:nvSpPr>
        <p:spPr>
          <a:xfrm>
            <a:off x="532077" y="1395795"/>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247 College St. in New Haven</a:t>
            </a:r>
          </a:p>
          <a:p>
            <a:pPr lvl="1"/>
            <a:r>
              <a:rPr lang="en-US" dirty="0"/>
              <a:t>Broadway type shows</a:t>
            </a:r>
          </a:p>
          <a:p>
            <a:pPr lvl="1"/>
            <a:r>
              <a:rPr lang="en-US" dirty="0" err="1"/>
              <a:t>www.shubert.com</a:t>
            </a:r>
            <a:r>
              <a:rPr lang="en-US" dirty="0"/>
              <a:t>   </a:t>
            </a:r>
          </a:p>
          <a:p>
            <a:pPr lvl="1"/>
            <a:r>
              <a:rPr lang="en-US" dirty="0"/>
              <a:t>Most shows offer half priced tickets for students </a:t>
            </a:r>
          </a:p>
        </p:txBody>
      </p:sp>
      <p:pic>
        <p:nvPicPr>
          <p:cNvPr id="6" name="Picture 5" descr="shubert_b_pic2.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01134" y="3385393"/>
            <a:ext cx="3845378" cy="2974935"/>
          </a:xfrm>
          <a:prstGeom prst="rect">
            <a:avLst/>
          </a:prstGeom>
        </p:spPr>
      </p:pic>
    </p:spTree>
    <p:extLst>
      <p:ext uri="{BB962C8B-B14F-4D97-AF65-F5344CB8AC3E}">
        <p14:creationId xmlns:p14="http://schemas.microsoft.com/office/powerpoint/2010/main" val="2352039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216" y="2430459"/>
            <a:ext cx="5870448" cy="1472184"/>
          </a:xfrm>
        </p:spPr>
        <p:txBody>
          <a:bodyPr>
            <a:normAutofit/>
          </a:bodyPr>
          <a:lstStyle/>
          <a:p>
            <a:pPr algn="ctr"/>
            <a:r>
              <a:rPr lang="en-US" sz="5000" dirty="0"/>
              <a:t>Museums</a:t>
            </a:r>
          </a:p>
        </p:txBody>
      </p:sp>
    </p:spTree>
    <p:extLst>
      <p:ext uri="{BB962C8B-B14F-4D97-AF65-F5344CB8AC3E}">
        <p14:creationId xmlns:p14="http://schemas.microsoft.com/office/powerpoint/2010/main" val="1798508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6551" y="0"/>
            <a:ext cx="7981154"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a:t>Yale University Art Gallery</a:t>
            </a:r>
          </a:p>
        </p:txBody>
      </p:sp>
      <p:sp>
        <p:nvSpPr>
          <p:cNvPr id="5" name="Content Placeholder 2"/>
          <p:cNvSpPr txBox="1">
            <a:spLocks/>
          </p:cNvSpPr>
          <p:nvPr/>
        </p:nvSpPr>
        <p:spPr>
          <a:xfrm>
            <a:off x="532077" y="1395795"/>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1111 Chapel St. in New Haven</a:t>
            </a:r>
          </a:p>
          <a:p>
            <a:pPr lvl="1"/>
            <a:r>
              <a:rPr lang="en-US" dirty="0"/>
              <a:t>Open 10am – 5pm most days (Sat and Sun opens at 11am)</a:t>
            </a:r>
          </a:p>
          <a:p>
            <a:pPr lvl="1"/>
            <a:r>
              <a:rPr lang="en-US" dirty="0">
                <a:hlinkClick r:id="rId3"/>
              </a:rPr>
              <a:t>http://artgallery.yale.edu/</a:t>
            </a:r>
            <a:r>
              <a:rPr lang="en-US" dirty="0"/>
              <a:t>   </a:t>
            </a:r>
          </a:p>
          <a:p>
            <a:pPr lvl="1"/>
            <a:r>
              <a:rPr lang="en-US" dirty="0"/>
              <a:t>FREE!</a:t>
            </a:r>
          </a:p>
        </p:txBody>
      </p:sp>
      <p:pic>
        <p:nvPicPr>
          <p:cNvPr id="2" name="Picture 1"/>
          <p:cNvPicPr>
            <a:picLocks noChangeAspect="1"/>
          </p:cNvPicPr>
          <p:nvPr/>
        </p:nvPicPr>
        <p:blipFill>
          <a:blip r:embed="rId4"/>
          <a:stretch>
            <a:fillRect/>
          </a:stretch>
        </p:blipFill>
        <p:spPr>
          <a:xfrm>
            <a:off x="2260600" y="2828362"/>
            <a:ext cx="4622800" cy="3556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11280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6551" y="0"/>
            <a:ext cx="7981154"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a:t>Yale Center for British Art</a:t>
            </a:r>
          </a:p>
        </p:txBody>
      </p:sp>
      <p:sp>
        <p:nvSpPr>
          <p:cNvPr id="5" name="Content Placeholder 2"/>
          <p:cNvSpPr txBox="1">
            <a:spLocks/>
          </p:cNvSpPr>
          <p:nvPr/>
        </p:nvSpPr>
        <p:spPr>
          <a:xfrm>
            <a:off x="532077" y="1395795"/>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1080 Chapel St. in New Haven</a:t>
            </a:r>
          </a:p>
          <a:p>
            <a:pPr lvl="1"/>
            <a:r>
              <a:rPr lang="en-US" dirty="0">
                <a:hlinkClick r:id="rId3"/>
              </a:rPr>
              <a:t>http://britishart.yale.edu/</a:t>
            </a:r>
            <a:endParaRPr lang="en-US" dirty="0"/>
          </a:p>
          <a:p>
            <a:pPr lvl="1"/>
            <a:r>
              <a:rPr lang="en-US" dirty="0"/>
              <a:t>FREE!</a:t>
            </a:r>
          </a:p>
        </p:txBody>
      </p:sp>
      <p:pic>
        <p:nvPicPr>
          <p:cNvPr id="2" name="Picture 1"/>
          <p:cNvPicPr>
            <a:picLocks noChangeAspect="1"/>
          </p:cNvPicPr>
          <p:nvPr/>
        </p:nvPicPr>
        <p:blipFill>
          <a:blip r:embed="rId4"/>
          <a:stretch>
            <a:fillRect/>
          </a:stretch>
        </p:blipFill>
        <p:spPr>
          <a:xfrm>
            <a:off x="1476086" y="4534780"/>
            <a:ext cx="5749864" cy="2003741"/>
          </a:xfrm>
          <a:prstGeom prst="rect">
            <a:avLst/>
          </a:prstGeom>
        </p:spPr>
        <p:style>
          <a:lnRef idx="2">
            <a:schemeClr val="dk1"/>
          </a:lnRef>
          <a:fillRef idx="1">
            <a:schemeClr val="lt1"/>
          </a:fillRef>
          <a:effectRef idx="0">
            <a:schemeClr val="dk1"/>
          </a:effectRef>
          <a:fontRef idx="minor">
            <a:schemeClr val="dk1"/>
          </a:fontRef>
        </p:style>
      </p:pic>
      <p:pic>
        <p:nvPicPr>
          <p:cNvPr id="3" name="Picture 2"/>
          <p:cNvPicPr>
            <a:picLocks noChangeAspect="1"/>
          </p:cNvPicPr>
          <p:nvPr/>
        </p:nvPicPr>
        <p:blipFill>
          <a:blip r:embed="rId5"/>
          <a:stretch>
            <a:fillRect/>
          </a:stretch>
        </p:blipFill>
        <p:spPr>
          <a:xfrm>
            <a:off x="2179799" y="2762934"/>
            <a:ext cx="4387628" cy="17063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11280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6551" y="0"/>
            <a:ext cx="7981154"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a:t>Peabody Museum</a:t>
            </a:r>
          </a:p>
        </p:txBody>
      </p:sp>
      <p:sp>
        <p:nvSpPr>
          <p:cNvPr id="5" name="Content Placeholder 2"/>
          <p:cNvSpPr txBox="1">
            <a:spLocks/>
          </p:cNvSpPr>
          <p:nvPr/>
        </p:nvSpPr>
        <p:spPr>
          <a:xfrm>
            <a:off x="532077" y="1395795"/>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170 Whitney Ave in New Haven</a:t>
            </a:r>
          </a:p>
          <a:p>
            <a:pPr lvl="1"/>
            <a:r>
              <a:rPr lang="en-US" dirty="0">
                <a:hlinkClick r:id="rId3"/>
              </a:rPr>
              <a:t>http://peabody.yale.edu/</a:t>
            </a:r>
            <a:endParaRPr lang="en-US" dirty="0"/>
          </a:p>
          <a:p>
            <a:pPr lvl="1"/>
            <a:r>
              <a:rPr lang="en-US" dirty="0"/>
              <a:t>FREE for students!</a:t>
            </a:r>
          </a:p>
        </p:txBody>
      </p:sp>
      <p:pic>
        <p:nvPicPr>
          <p:cNvPr id="2" name="Picture 1"/>
          <p:cNvPicPr>
            <a:picLocks noChangeAspect="1"/>
          </p:cNvPicPr>
          <p:nvPr/>
        </p:nvPicPr>
        <p:blipFill>
          <a:blip r:embed="rId4"/>
          <a:stretch>
            <a:fillRect/>
          </a:stretch>
        </p:blipFill>
        <p:spPr>
          <a:xfrm>
            <a:off x="873536" y="3328317"/>
            <a:ext cx="3638736" cy="2732360"/>
          </a:xfrm>
          <a:prstGeom prst="rect">
            <a:avLst/>
          </a:prstGeom>
        </p:spPr>
        <p:style>
          <a:lnRef idx="2">
            <a:schemeClr val="dk1"/>
          </a:lnRef>
          <a:fillRef idx="1">
            <a:schemeClr val="lt1"/>
          </a:fillRef>
          <a:effectRef idx="0">
            <a:schemeClr val="dk1"/>
          </a:effectRef>
          <a:fontRef idx="minor">
            <a:schemeClr val="dk1"/>
          </a:fontRef>
        </p:style>
      </p:pic>
      <p:pic>
        <p:nvPicPr>
          <p:cNvPr id="3" name="Picture 2"/>
          <p:cNvPicPr>
            <a:picLocks noChangeAspect="1"/>
          </p:cNvPicPr>
          <p:nvPr/>
        </p:nvPicPr>
        <p:blipFill>
          <a:blip r:embed="rId5"/>
          <a:stretch>
            <a:fillRect/>
          </a:stretch>
        </p:blipFill>
        <p:spPr>
          <a:xfrm>
            <a:off x="4321462" y="3328317"/>
            <a:ext cx="4071623" cy="271688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11280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6551" y="0"/>
            <a:ext cx="7981154"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err="1"/>
              <a:t>Beinecke</a:t>
            </a:r>
            <a:r>
              <a:rPr lang="en-US" sz="4000" dirty="0"/>
              <a:t> Rare Book Library</a:t>
            </a:r>
          </a:p>
        </p:txBody>
      </p:sp>
      <p:sp>
        <p:nvSpPr>
          <p:cNvPr id="5" name="Content Placeholder 2"/>
          <p:cNvSpPr txBox="1">
            <a:spLocks/>
          </p:cNvSpPr>
          <p:nvPr/>
        </p:nvSpPr>
        <p:spPr>
          <a:xfrm>
            <a:off x="318909" y="1758163"/>
            <a:ext cx="3731981" cy="4485319"/>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121 Wall St. in New Haven</a:t>
            </a:r>
          </a:p>
          <a:p>
            <a:pPr lvl="1"/>
            <a:r>
              <a:rPr lang="en-US" dirty="0">
                <a:hlinkClick r:id="rId3"/>
              </a:rPr>
              <a:t>http://beinecke.library.yale.edu/</a:t>
            </a:r>
            <a:endParaRPr lang="en-US" dirty="0"/>
          </a:p>
          <a:p>
            <a:pPr lvl="1"/>
            <a:r>
              <a:rPr lang="en-US" dirty="0"/>
              <a:t>One of the largest buildings in the world entirely devoted to rare books and manuscripts </a:t>
            </a:r>
          </a:p>
          <a:p>
            <a:pPr lvl="1"/>
            <a:r>
              <a:rPr lang="en-US" dirty="0"/>
              <a:t>The marble exterior filters light so that materials can be displayed without damage </a:t>
            </a:r>
          </a:p>
        </p:txBody>
      </p:sp>
      <p:pic>
        <p:nvPicPr>
          <p:cNvPr id="3074" name="Picture 2" descr="mage result for beinec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212" y="1276384"/>
            <a:ext cx="4623191" cy="3072373"/>
          </a:xfrm>
          <a:prstGeom prst="rect">
            <a:avLst/>
          </a:prstGeom>
          <a:noFill/>
          <a:ln w="19050">
            <a:solidFill>
              <a:schemeClr val="dk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5161935" y="4522815"/>
            <a:ext cx="2940214" cy="195707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1593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8188" y="55020"/>
            <a:ext cx="7583488" cy="1143000"/>
          </a:xfrm>
        </p:spPr>
        <p:txBody>
          <a:bodyPr>
            <a:normAutofit/>
          </a:bodyPr>
          <a:lstStyle/>
          <a:p>
            <a:pPr algn="ctr"/>
            <a:r>
              <a:rPr lang="en-US" sz="5000" dirty="0"/>
              <a:t>East Rock Park</a:t>
            </a:r>
          </a:p>
        </p:txBody>
      </p:sp>
      <p:pic>
        <p:nvPicPr>
          <p:cNvPr id="5" name="Picture 4" descr="east rock.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76846" y="1350472"/>
            <a:ext cx="3720831" cy="2476044"/>
          </a:xfrm>
          <a:prstGeom prst="rect">
            <a:avLst/>
          </a:prstGeom>
        </p:spPr>
        <p:style>
          <a:lnRef idx="2">
            <a:schemeClr val="dk1"/>
          </a:lnRef>
          <a:fillRef idx="1">
            <a:schemeClr val="lt1"/>
          </a:fillRef>
          <a:effectRef idx="0">
            <a:schemeClr val="dk1"/>
          </a:effectRef>
          <a:fontRef idx="minor">
            <a:schemeClr val="dk1"/>
          </a:fontRef>
        </p:style>
      </p:pic>
      <p:pic>
        <p:nvPicPr>
          <p:cNvPr id="6" name="Picture 5" descr="eastrock-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242" y="1640288"/>
            <a:ext cx="3421066" cy="4427262"/>
          </a:xfrm>
          <a:prstGeom prst="rect">
            <a:avLst/>
          </a:prstGeom>
        </p:spPr>
        <p:style>
          <a:lnRef idx="2">
            <a:schemeClr val="dk1"/>
          </a:lnRef>
          <a:fillRef idx="1">
            <a:schemeClr val="lt1"/>
          </a:fillRef>
          <a:effectRef idx="0">
            <a:schemeClr val="dk1"/>
          </a:effectRef>
          <a:fontRef idx="minor">
            <a:schemeClr val="dk1"/>
          </a:fontRef>
        </p:style>
      </p:pic>
      <p:sp>
        <p:nvSpPr>
          <p:cNvPr id="7" name="TextBox 6"/>
          <p:cNvSpPr txBox="1"/>
          <p:nvPr/>
        </p:nvSpPr>
        <p:spPr>
          <a:xfrm>
            <a:off x="549242" y="6107452"/>
            <a:ext cx="3927604" cy="369332"/>
          </a:xfrm>
          <a:prstGeom prst="rect">
            <a:avLst/>
          </a:prstGeom>
          <a:noFill/>
        </p:spPr>
        <p:txBody>
          <a:bodyPr wrap="square" rtlCol="0">
            <a:spAutoFit/>
          </a:bodyPr>
          <a:lstStyle/>
          <a:p>
            <a:r>
              <a:rPr lang="en-US" b="1" dirty="0"/>
              <a:t>See </a:t>
            </a:r>
            <a:r>
              <a:rPr lang="en-US" b="1" dirty="0" err="1"/>
              <a:t>elmcitycycling.org</a:t>
            </a:r>
            <a:r>
              <a:rPr lang="en-US" b="1" dirty="0"/>
              <a:t>/</a:t>
            </a:r>
            <a:r>
              <a:rPr lang="en-US" b="1" dirty="0" err="1"/>
              <a:t>ridemaps</a:t>
            </a:r>
            <a:r>
              <a:rPr lang="en-US" b="1" dirty="0"/>
              <a:t>/</a:t>
            </a:r>
          </a:p>
        </p:txBody>
      </p:sp>
      <p:sp>
        <p:nvSpPr>
          <p:cNvPr id="9" name="TextBox 8"/>
          <p:cNvSpPr txBox="1"/>
          <p:nvPr/>
        </p:nvSpPr>
        <p:spPr>
          <a:xfrm>
            <a:off x="4328978" y="6134299"/>
            <a:ext cx="4430327" cy="369332"/>
          </a:xfrm>
          <a:prstGeom prst="rect">
            <a:avLst/>
          </a:prstGeom>
          <a:noFill/>
        </p:spPr>
        <p:txBody>
          <a:bodyPr wrap="square" rtlCol="0">
            <a:spAutoFit/>
          </a:bodyPr>
          <a:lstStyle/>
          <a:p>
            <a:r>
              <a:rPr lang="en-US" b="1" dirty="0"/>
              <a:t>http://</a:t>
            </a:r>
            <a:r>
              <a:rPr lang="en-US" b="1" dirty="0" err="1"/>
              <a:t>www.cityofnewhaven.com</a:t>
            </a:r>
            <a:r>
              <a:rPr lang="en-US" b="1" dirty="0"/>
              <a:t>/Parks/</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6846" y="3571149"/>
            <a:ext cx="3720831" cy="2480554"/>
          </a:xfrm>
          <a:prstGeom prst="rect">
            <a:avLst/>
          </a:prstGeom>
        </p:spPr>
        <p:style>
          <a:lnRef idx="2">
            <a:schemeClr val="dk1"/>
          </a:lnRef>
          <a:fillRef idx="1">
            <a:schemeClr val="lt1"/>
          </a:fillRef>
          <a:effectRef idx="0">
            <a:schemeClr val="dk1"/>
          </a:effectRef>
          <a:fontRef idx="minor">
            <a:schemeClr val="dk1"/>
          </a:fontRef>
        </p:style>
      </p:pic>
      <p:sp>
        <p:nvSpPr>
          <p:cNvPr id="3" name="TextBox 2"/>
          <p:cNvSpPr txBox="1"/>
          <p:nvPr/>
        </p:nvSpPr>
        <p:spPr>
          <a:xfrm rot="17993385">
            <a:off x="1648986" y="3197057"/>
            <a:ext cx="1481465" cy="400110"/>
          </a:xfrm>
          <a:prstGeom prst="rect">
            <a:avLst/>
          </a:prstGeom>
          <a:noFill/>
        </p:spPr>
        <p:txBody>
          <a:bodyPr vert="horz" wrap="square" rtlCol="0">
            <a:spAutoFit/>
          </a:bodyPr>
          <a:lstStyle/>
          <a:p>
            <a:r>
              <a:rPr lang="en-US" sz="2000" b="1" dirty="0">
                <a:ln>
                  <a:solidFill>
                    <a:schemeClr val="tx1"/>
                  </a:solidFill>
                </a:ln>
                <a:solidFill>
                  <a:schemeClr val="accent1">
                    <a:lumMod val="60000"/>
                    <a:lumOff val="40000"/>
                  </a:schemeClr>
                </a:solidFill>
              </a:rPr>
              <a:t>Orange St.</a:t>
            </a:r>
          </a:p>
        </p:txBody>
      </p:sp>
      <p:sp>
        <p:nvSpPr>
          <p:cNvPr id="4" name="TextBox 3"/>
          <p:cNvSpPr txBox="1"/>
          <p:nvPr/>
        </p:nvSpPr>
        <p:spPr>
          <a:xfrm>
            <a:off x="2569580" y="2018581"/>
            <a:ext cx="934065" cy="830997"/>
          </a:xfrm>
          <a:prstGeom prst="rect">
            <a:avLst/>
          </a:prstGeom>
          <a:noFill/>
        </p:spPr>
        <p:txBody>
          <a:bodyPr wrap="square" rtlCol="0">
            <a:spAutoFit/>
          </a:bodyPr>
          <a:lstStyle/>
          <a:p>
            <a:pPr algn="ctr"/>
            <a:r>
              <a:rPr lang="en-US" sz="2400" b="1" dirty="0">
                <a:ln>
                  <a:solidFill>
                    <a:schemeClr val="dk1"/>
                  </a:solidFill>
                </a:ln>
                <a:solidFill>
                  <a:srgbClr val="92D050"/>
                </a:solidFill>
              </a:rPr>
              <a:t>ER Park</a:t>
            </a:r>
          </a:p>
        </p:txBody>
      </p:sp>
    </p:spTree>
    <p:extLst>
      <p:ext uri="{BB962C8B-B14F-4D97-AF65-F5344CB8AC3E}">
        <p14:creationId xmlns:p14="http://schemas.microsoft.com/office/powerpoint/2010/main" val="254143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collection.yale.edu/wp-content/uploads/2014/05/keyboard_gallery3-700x3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270" y="3770425"/>
            <a:ext cx="5078435" cy="2720590"/>
          </a:xfrm>
          <a:prstGeom prst="rect">
            <a:avLst/>
          </a:prstGeom>
          <a:noFill/>
          <a:ln>
            <a:solidFill>
              <a:schemeClr val="dk1"/>
            </a:solidFill>
          </a:ln>
          <a:extLst>
            <a:ext uri="{909E8E84-426E-40DD-AFC4-6F175D3DCCD1}">
              <a14:hiddenFill xmlns:a14="http://schemas.microsoft.com/office/drawing/2010/main">
                <a:solidFill>
                  <a:srgbClr val="FFFFFF"/>
                </a:solidFill>
              </a14:hiddenFill>
            </a:ext>
          </a:extLst>
        </p:spPr>
      </p:pic>
      <p:pic>
        <p:nvPicPr>
          <p:cNvPr id="2052" name="Picture 4" descr="http://collection.yale.edu/wp-content/uploads/2014/01/4202-01-peacock-1200x550-14037957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447" y="1714500"/>
            <a:ext cx="3238746" cy="1484425"/>
          </a:xfrm>
          <a:prstGeom prst="rect">
            <a:avLst/>
          </a:prstGeom>
          <a:noFill/>
          <a:ln>
            <a:solidFill>
              <a:schemeClr val="dk1"/>
            </a:solidFill>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86551" y="0"/>
            <a:ext cx="7981154" cy="1143000"/>
          </a:xfrm>
          <a:prstGeom prst="rect">
            <a:avLst/>
          </a:prstGeom>
        </p:spPr>
        <p:txBody>
          <a:bodyPr vert="horz" lIns="91440" tIns="45720" rIns="91440" bIns="45720" rtlCol="0" anchor="b" anchorCtr="0">
            <a:normAutofit fontScale="92500"/>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a:t>Yale Collection of Musical Instruments</a:t>
            </a:r>
          </a:p>
        </p:txBody>
      </p:sp>
      <p:sp>
        <p:nvSpPr>
          <p:cNvPr id="6" name="Content Placeholder 2"/>
          <p:cNvSpPr txBox="1">
            <a:spLocks/>
          </p:cNvSpPr>
          <p:nvPr/>
        </p:nvSpPr>
        <p:spPr>
          <a:xfrm>
            <a:off x="532077" y="1217391"/>
            <a:ext cx="462985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spcBef>
                <a:spcPts val="0"/>
              </a:spcBef>
            </a:pPr>
            <a:r>
              <a:rPr lang="en-US" dirty="0"/>
              <a:t>15 </a:t>
            </a:r>
            <a:r>
              <a:rPr lang="en-US" dirty="0" err="1"/>
              <a:t>Hillhouse</a:t>
            </a:r>
            <a:r>
              <a:rPr lang="en-US" dirty="0"/>
              <a:t> Ave</a:t>
            </a:r>
          </a:p>
          <a:p>
            <a:pPr>
              <a:spcBef>
                <a:spcPts val="0"/>
              </a:spcBef>
            </a:pPr>
            <a:r>
              <a:rPr lang="en-US" dirty="0">
                <a:hlinkClick r:id="rId4"/>
              </a:rPr>
              <a:t>http://collection.yale.edu/</a:t>
            </a:r>
            <a:endParaRPr lang="en-US" dirty="0"/>
          </a:p>
          <a:p>
            <a:pPr>
              <a:spcBef>
                <a:spcPts val="0"/>
              </a:spcBef>
            </a:pPr>
            <a:r>
              <a:rPr lang="en-US" dirty="0"/>
              <a:t>Collection acquires, preserves, and exhibits musical instruments from antiquity to the present</a:t>
            </a:r>
          </a:p>
          <a:p>
            <a:pPr>
              <a:spcBef>
                <a:spcPts val="0"/>
              </a:spcBef>
            </a:pPr>
            <a:r>
              <a:rPr lang="en-US" dirty="0"/>
              <a:t>Features restored examples in demonstration and live performance</a:t>
            </a:r>
          </a:p>
        </p:txBody>
      </p:sp>
    </p:spTree>
    <p:extLst>
      <p:ext uri="{BB962C8B-B14F-4D97-AF65-F5344CB8AC3E}">
        <p14:creationId xmlns:p14="http://schemas.microsoft.com/office/powerpoint/2010/main" val="124427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835" y="2430459"/>
            <a:ext cx="6264776" cy="1472184"/>
          </a:xfrm>
        </p:spPr>
        <p:txBody>
          <a:bodyPr>
            <a:noAutofit/>
          </a:bodyPr>
          <a:lstStyle/>
          <a:p>
            <a:pPr algn="ctr"/>
            <a:r>
              <a:rPr lang="en-US" sz="5000" dirty="0"/>
              <a:t>Additional Information</a:t>
            </a:r>
          </a:p>
        </p:txBody>
      </p:sp>
    </p:spTree>
    <p:extLst>
      <p:ext uri="{BB962C8B-B14F-4D97-AF65-F5344CB8AC3E}">
        <p14:creationId xmlns:p14="http://schemas.microsoft.com/office/powerpoint/2010/main" val="4077270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6551" y="0"/>
            <a:ext cx="7981154"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4000" dirty="0"/>
              <a:t>Additional Resources</a:t>
            </a:r>
          </a:p>
        </p:txBody>
      </p:sp>
      <p:sp>
        <p:nvSpPr>
          <p:cNvPr id="5" name="Content Placeholder 2"/>
          <p:cNvSpPr txBox="1">
            <a:spLocks/>
          </p:cNvSpPr>
          <p:nvPr/>
        </p:nvSpPr>
        <p:spPr>
          <a:xfrm>
            <a:off x="686551" y="1777272"/>
            <a:ext cx="7583488" cy="5080728"/>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sz="2500" dirty="0"/>
              <a:t>Yale Office of Public Affairs and Communications </a:t>
            </a:r>
          </a:p>
          <a:p>
            <a:pPr lvl="1"/>
            <a:r>
              <a:rPr lang="en-US" dirty="0">
                <a:hlinkClick r:id="rId3"/>
              </a:rPr>
              <a:t>http://communications.yale.edu/</a:t>
            </a:r>
            <a:endParaRPr lang="en-US" dirty="0"/>
          </a:p>
          <a:p>
            <a:r>
              <a:rPr lang="en-US" sz="2500" dirty="0"/>
              <a:t>GSAS Life at Yale and Life in New Haven webpages </a:t>
            </a:r>
          </a:p>
          <a:p>
            <a:pPr lvl="1"/>
            <a:r>
              <a:rPr lang="en-US" dirty="0"/>
              <a:t>http://</a:t>
            </a:r>
            <a:r>
              <a:rPr lang="en-US" dirty="0" err="1"/>
              <a:t>gsas.yale.edu</a:t>
            </a:r>
            <a:r>
              <a:rPr lang="en-US" dirty="0"/>
              <a:t>/life-</a:t>
            </a:r>
            <a:r>
              <a:rPr lang="en-US" dirty="0" err="1"/>
              <a:t>yale</a:t>
            </a:r>
            <a:r>
              <a:rPr lang="en-US" dirty="0"/>
              <a:t>/graduate-student-life-office </a:t>
            </a:r>
          </a:p>
          <a:p>
            <a:pPr lvl="1"/>
            <a:r>
              <a:rPr lang="en-US" dirty="0">
                <a:hlinkClick r:id="rId4"/>
              </a:rPr>
              <a:t>http://gsas.yale.edu/life-yale/life-new-haven</a:t>
            </a:r>
            <a:endParaRPr lang="en-US" dirty="0"/>
          </a:p>
          <a:p>
            <a:r>
              <a:rPr lang="en-US" sz="2500" dirty="0"/>
              <a:t>McDougal Graduate Student Center</a:t>
            </a:r>
          </a:p>
          <a:p>
            <a:pPr lvl="1"/>
            <a:r>
              <a:rPr lang="en-US" dirty="0"/>
              <a:t>Make sure to sign up for the listserv to hear about events around campus! </a:t>
            </a:r>
          </a:p>
        </p:txBody>
      </p:sp>
    </p:spTree>
    <p:extLst>
      <p:ext uri="{BB962C8B-B14F-4D97-AF65-F5344CB8AC3E}">
        <p14:creationId xmlns:p14="http://schemas.microsoft.com/office/powerpoint/2010/main" val="1837064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89534" y="144642"/>
            <a:ext cx="7583488" cy="1143000"/>
          </a:xfrm>
        </p:spPr>
        <p:txBody>
          <a:bodyPr>
            <a:normAutofit/>
          </a:bodyPr>
          <a:lstStyle/>
          <a:p>
            <a:pPr algn="ctr"/>
            <a:r>
              <a:rPr lang="en-US" sz="5000" dirty="0"/>
              <a:t>West Rock Park</a:t>
            </a:r>
          </a:p>
        </p:txBody>
      </p:sp>
      <p:sp>
        <p:nvSpPr>
          <p:cNvPr id="4" name="Content Placeholder 2"/>
          <p:cNvSpPr txBox="1">
            <a:spLocks/>
          </p:cNvSpPr>
          <p:nvPr/>
        </p:nvSpPr>
        <p:spPr>
          <a:xfrm>
            <a:off x="686551" y="1949450"/>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endParaRPr lang="en-US" dirty="0"/>
          </a:p>
        </p:txBody>
      </p:sp>
      <p:pic>
        <p:nvPicPr>
          <p:cNvPr id="5" name="Picture 4" descr="west rock.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17439" y="1458973"/>
            <a:ext cx="3479800" cy="2336800"/>
          </a:xfrm>
          <a:prstGeom prst="rect">
            <a:avLst/>
          </a:prstGeom>
        </p:spPr>
        <p:style>
          <a:lnRef idx="2">
            <a:schemeClr val="dk1"/>
          </a:lnRef>
          <a:fillRef idx="1">
            <a:schemeClr val="lt1"/>
          </a:fillRef>
          <a:effectRef idx="0">
            <a:schemeClr val="dk1"/>
          </a:effectRef>
          <a:fontRef idx="minor">
            <a:schemeClr val="dk1"/>
          </a:fontRef>
        </p:style>
      </p:pic>
      <p:pic>
        <p:nvPicPr>
          <p:cNvPr id="6" name="Picture 5" descr="westrock-0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3422" y="1338845"/>
            <a:ext cx="3721153" cy="4815610"/>
          </a:xfrm>
          <a:prstGeom prst="rect">
            <a:avLst/>
          </a:prstGeom>
        </p:spPr>
        <p:style>
          <a:lnRef idx="2">
            <a:schemeClr val="dk1"/>
          </a:lnRef>
          <a:fillRef idx="1">
            <a:schemeClr val="lt1"/>
          </a:fillRef>
          <a:effectRef idx="0">
            <a:schemeClr val="dk1"/>
          </a:effectRef>
          <a:fontRef idx="minor">
            <a:schemeClr val="dk1"/>
          </a:fontRef>
        </p:style>
      </p:pic>
      <p:sp>
        <p:nvSpPr>
          <p:cNvPr id="7" name="TextBox 6"/>
          <p:cNvSpPr txBox="1"/>
          <p:nvPr/>
        </p:nvSpPr>
        <p:spPr>
          <a:xfrm>
            <a:off x="463422" y="6173393"/>
            <a:ext cx="3927604" cy="369332"/>
          </a:xfrm>
          <a:prstGeom prst="rect">
            <a:avLst/>
          </a:prstGeom>
          <a:noFill/>
        </p:spPr>
        <p:txBody>
          <a:bodyPr wrap="square" rtlCol="0">
            <a:spAutoFit/>
          </a:bodyPr>
          <a:lstStyle/>
          <a:p>
            <a:r>
              <a:rPr lang="en-US" b="1" dirty="0"/>
              <a:t>See </a:t>
            </a:r>
            <a:r>
              <a:rPr lang="en-US" b="1" dirty="0" err="1"/>
              <a:t>elmcitycycling.org</a:t>
            </a:r>
            <a:r>
              <a:rPr lang="en-US" b="1" dirty="0"/>
              <a:t>/</a:t>
            </a:r>
            <a:r>
              <a:rPr lang="en-US" b="1" dirty="0" err="1"/>
              <a:t>ridemaps</a:t>
            </a:r>
            <a:r>
              <a:rPr lang="en-US" b="1" dirty="0"/>
              <a:t>/</a:t>
            </a:r>
          </a:p>
        </p:txBody>
      </p:sp>
      <p:pic>
        <p:nvPicPr>
          <p:cNvPr id="8" name="Picture 7"/>
          <p:cNvPicPr>
            <a:picLocks noChangeAspect="1"/>
          </p:cNvPicPr>
          <p:nvPr/>
        </p:nvPicPr>
        <p:blipFill>
          <a:blip r:embed="rId4"/>
          <a:stretch>
            <a:fillRect/>
          </a:stretch>
        </p:blipFill>
        <p:spPr>
          <a:xfrm>
            <a:off x="4943634" y="3641324"/>
            <a:ext cx="3479800" cy="2688936"/>
          </a:xfrm>
          <a:prstGeom prst="rect">
            <a:avLst/>
          </a:prstGeom>
        </p:spPr>
        <p:style>
          <a:lnRef idx="2">
            <a:schemeClr val="dk1"/>
          </a:lnRef>
          <a:fillRef idx="1">
            <a:schemeClr val="lt1"/>
          </a:fillRef>
          <a:effectRef idx="0">
            <a:schemeClr val="dk1"/>
          </a:effectRef>
          <a:fontRef idx="minor">
            <a:schemeClr val="dk1"/>
          </a:fontRef>
        </p:style>
      </p:pic>
      <p:sp>
        <p:nvSpPr>
          <p:cNvPr id="9" name="TextBox 8"/>
          <p:cNvSpPr txBox="1"/>
          <p:nvPr/>
        </p:nvSpPr>
        <p:spPr>
          <a:xfrm>
            <a:off x="878432" y="2392206"/>
            <a:ext cx="934065" cy="830997"/>
          </a:xfrm>
          <a:prstGeom prst="rect">
            <a:avLst/>
          </a:prstGeom>
          <a:noFill/>
        </p:spPr>
        <p:txBody>
          <a:bodyPr wrap="square" rtlCol="0">
            <a:spAutoFit/>
          </a:bodyPr>
          <a:lstStyle/>
          <a:p>
            <a:pPr algn="ctr"/>
            <a:r>
              <a:rPr lang="en-US" sz="2400" b="1">
                <a:ln>
                  <a:solidFill>
                    <a:schemeClr val="dk1"/>
                  </a:solidFill>
                </a:ln>
                <a:solidFill>
                  <a:srgbClr val="92D050"/>
                </a:solidFill>
              </a:rPr>
              <a:t>WR</a:t>
            </a:r>
          </a:p>
          <a:p>
            <a:pPr algn="ctr"/>
            <a:r>
              <a:rPr lang="en-US" sz="2400" b="1" dirty="0">
                <a:ln>
                  <a:solidFill>
                    <a:schemeClr val="dk1"/>
                  </a:solidFill>
                </a:ln>
                <a:solidFill>
                  <a:srgbClr val="92D050"/>
                </a:solidFill>
              </a:rPr>
              <a:t>Park</a:t>
            </a:r>
          </a:p>
        </p:txBody>
      </p:sp>
    </p:spTree>
    <p:extLst>
      <p:ext uri="{BB962C8B-B14F-4D97-AF65-F5344CB8AC3E}">
        <p14:creationId xmlns:p14="http://schemas.microsoft.com/office/powerpoint/2010/main" val="3557975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9387" y="295275"/>
            <a:ext cx="7583488" cy="1143000"/>
          </a:xfrm>
        </p:spPr>
        <p:txBody>
          <a:bodyPr>
            <a:normAutofit/>
          </a:bodyPr>
          <a:lstStyle/>
          <a:p>
            <a:pPr algn="ctr"/>
            <a:r>
              <a:rPr lang="en-US" sz="5000" dirty="0"/>
              <a:t>Sleeping Giant</a:t>
            </a:r>
          </a:p>
        </p:txBody>
      </p:sp>
      <p:sp>
        <p:nvSpPr>
          <p:cNvPr id="4" name="Content Placeholder 2"/>
          <p:cNvSpPr txBox="1">
            <a:spLocks/>
          </p:cNvSpPr>
          <p:nvPr/>
        </p:nvSpPr>
        <p:spPr>
          <a:xfrm>
            <a:off x="686551" y="1949450"/>
            <a:ext cx="7583488" cy="400685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endParaRPr lang="en-US" dirty="0"/>
          </a:p>
        </p:txBody>
      </p:sp>
      <p:pic>
        <p:nvPicPr>
          <p:cNvPr id="5" name="Picture 4" descr="sleeping giant.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5691" y="1716109"/>
            <a:ext cx="5092946" cy="3232757"/>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1287282" y="5307548"/>
            <a:ext cx="6556562" cy="101566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000" dirty="0"/>
              <a:t>State park in Hamden, CT just outside of the East Rock neighborhood. Sleeping Giant is about 10 miles away from Yale’s campus, about an hour by bike or 15 minutes by car. </a:t>
            </a:r>
          </a:p>
        </p:txBody>
      </p:sp>
    </p:spTree>
    <p:extLst>
      <p:ext uri="{BB962C8B-B14F-4D97-AF65-F5344CB8AC3E}">
        <p14:creationId xmlns:p14="http://schemas.microsoft.com/office/powerpoint/2010/main" val="2777002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1024" y="295275"/>
            <a:ext cx="7583488" cy="1143000"/>
          </a:xfrm>
        </p:spPr>
        <p:txBody>
          <a:bodyPr>
            <a:normAutofit/>
          </a:bodyPr>
          <a:lstStyle/>
          <a:p>
            <a:pPr algn="ctr"/>
            <a:r>
              <a:rPr lang="en-US" sz="5000" dirty="0"/>
              <a:t>Farmington Canal Trail</a:t>
            </a:r>
          </a:p>
        </p:txBody>
      </p:sp>
      <p:sp>
        <p:nvSpPr>
          <p:cNvPr id="4" name="Content Placeholder 2"/>
          <p:cNvSpPr txBox="1">
            <a:spLocks/>
          </p:cNvSpPr>
          <p:nvPr/>
        </p:nvSpPr>
        <p:spPr>
          <a:xfrm>
            <a:off x="4820120" y="2140153"/>
            <a:ext cx="3604392" cy="400685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Paved covering a route of approximately 84 miles from New Haven, CT to Northampton, MA.</a:t>
            </a:r>
          </a:p>
          <a:p>
            <a:r>
              <a:rPr lang="en-US" dirty="0"/>
              <a:t>Visit: </a:t>
            </a:r>
            <a:r>
              <a:rPr lang="en-US" dirty="0">
                <a:hlinkClick r:id="rId2"/>
              </a:rPr>
              <a:t>http://www.farmingtoncanal.org</a:t>
            </a:r>
            <a:endParaRPr lang="en-US" dirty="0"/>
          </a:p>
          <a:p>
            <a:r>
              <a:rPr lang="en-US" dirty="0"/>
              <a:t>Or: </a:t>
            </a:r>
            <a:r>
              <a:rPr lang="en-US" dirty="0">
                <a:hlinkClick r:id="rId3"/>
              </a:rPr>
              <a:t>http://fchtrail.org</a:t>
            </a:r>
            <a:r>
              <a:rPr lang="en-US" dirty="0"/>
              <a:t> </a:t>
            </a:r>
          </a:p>
        </p:txBody>
      </p:sp>
      <p:pic>
        <p:nvPicPr>
          <p:cNvPr id="5" name="Picture 4"/>
          <p:cNvPicPr>
            <a:picLocks noChangeAspect="1"/>
          </p:cNvPicPr>
          <p:nvPr/>
        </p:nvPicPr>
        <p:blipFill>
          <a:blip r:embed="rId4"/>
          <a:stretch>
            <a:fillRect/>
          </a:stretch>
        </p:blipFill>
        <p:spPr>
          <a:xfrm>
            <a:off x="1000922" y="1768655"/>
            <a:ext cx="3268390" cy="435785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8770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234" y="2464781"/>
            <a:ext cx="5870448" cy="1472184"/>
          </a:xfrm>
        </p:spPr>
        <p:txBody>
          <a:bodyPr/>
          <a:lstStyle/>
          <a:p>
            <a:pPr algn="ctr"/>
            <a:r>
              <a:rPr lang="en-US" sz="5000" dirty="0"/>
              <a:t>Nearby Gyms</a:t>
            </a:r>
          </a:p>
        </p:txBody>
      </p:sp>
    </p:spTree>
    <p:extLst>
      <p:ext uri="{BB962C8B-B14F-4D97-AF65-F5344CB8AC3E}">
        <p14:creationId xmlns:p14="http://schemas.microsoft.com/office/powerpoint/2010/main" val="1890218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6697" y="295275"/>
            <a:ext cx="7583488" cy="1143000"/>
          </a:xfrm>
        </p:spPr>
        <p:txBody>
          <a:bodyPr>
            <a:normAutofit/>
          </a:bodyPr>
          <a:lstStyle/>
          <a:p>
            <a:pPr algn="ctr"/>
            <a:r>
              <a:rPr lang="en-US" sz="5000" dirty="0"/>
              <a:t>Payne Whitney Gym </a:t>
            </a:r>
          </a:p>
        </p:txBody>
      </p:sp>
      <p:sp>
        <p:nvSpPr>
          <p:cNvPr id="4" name="Content Placeholder 2"/>
          <p:cNvSpPr txBox="1">
            <a:spLocks/>
          </p:cNvSpPr>
          <p:nvPr/>
        </p:nvSpPr>
        <p:spPr>
          <a:xfrm>
            <a:off x="4823021" y="1750431"/>
            <a:ext cx="3999157" cy="465065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a:t>Students are members!</a:t>
            </a:r>
          </a:p>
          <a:p>
            <a:r>
              <a:rPr lang="en-US" dirty="0"/>
              <a:t>Address: 70 Tower Parkway</a:t>
            </a:r>
          </a:p>
          <a:p>
            <a:r>
              <a:rPr lang="en-US" dirty="0"/>
              <a:t>Hours: Mon-Thurs 6am-9pm Sat &amp; Sun 10am -2 pm</a:t>
            </a:r>
          </a:p>
          <a:p>
            <a:pPr marL="0" indent="0">
              <a:buNone/>
            </a:pPr>
            <a:r>
              <a:rPr lang="en-US" dirty="0"/>
              <a:t>    *Note shutdown  Aug.  12-20</a:t>
            </a:r>
          </a:p>
          <a:p>
            <a:r>
              <a:rPr lang="en-US" dirty="0">
                <a:hlinkClick r:id="rId2"/>
              </a:rPr>
              <a:t>Visit: http://sportsandrecreation.yale.edu/</a:t>
            </a:r>
            <a:endParaRPr lang="en-US" dirty="0"/>
          </a:p>
          <a:p>
            <a:r>
              <a:rPr lang="en-US" dirty="0"/>
              <a:t>Amenities: exercise rooms, dance studios, swimming pools, saunas, jogging track, cardio and strength training equipment</a:t>
            </a:r>
          </a:p>
        </p:txBody>
      </p:sp>
      <p:pic>
        <p:nvPicPr>
          <p:cNvPr id="5" name="Picture 4"/>
          <p:cNvPicPr>
            <a:picLocks noChangeAspect="1"/>
          </p:cNvPicPr>
          <p:nvPr/>
        </p:nvPicPr>
        <p:blipFill>
          <a:blip r:embed="rId3"/>
          <a:stretch>
            <a:fillRect/>
          </a:stretch>
        </p:blipFill>
        <p:spPr>
          <a:xfrm>
            <a:off x="500881" y="2127975"/>
            <a:ext cx="4143412" cy="310755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8970579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xel">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Pixel">
      <a:majorFont>
        <a:latin typeface="Corbel"/>
        <a:ea typeface=""/>
        <a:cs typeface=""/>
        <a:font script="Jpan" typeface="メイリオ"/>
        <a:font script="Hans" typeface="宋体"/>
        <a:font script="Hant" typeface="新細明體"/>
      </a:majorFont>
      <a:minorFont>
        <a:latin typeface="Corbel"/>
        <a:ea typeface=""/>
        <a:cs typeface=""/>
        <a:font script="Jpan" typeface="メイリオ"/>
        <a:font script="Hans" typeface="宋体"/>
        <a:font script="Hant" typeface="新細明體"/>
      </a:minorFont>
    </a:fontScheme>
    <a:fmtScheme name="Pixel">
      <a:fillStyleLst>
        <a:solidFill>
          <a:schemeClr val="phClr"/>
        </a:solidFill>
        <a:solidFill>
          <a:schemeClr val="phClr">
            <a:satMod val="150000"/>
          </a:schemeClr>
        </a:solidFill>
        <a:solidFill>
          <a:schemeClr val="phClr">
            <a:shade val="80000"/>
            <a:lumMod val="90000"/>
          </a:scheme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50800" cap="flat" cmpd="sng" algn="ctr">
          <a:solidFill>
            <a:schemeClr val="phClr">
              <a:alpha val="80000"/>
            </a:schemeClr>
          </a:solidFill>
          <a:prstDash val="solid"/>
        </a:ln>
      </a:lnStyleLst>
      <a:effectStyleLst>
        <a:effectStyle>
          <a:effectLst/>
        </a:effectStyle>
        <a:effectStyle>
          <a:effectLst>
            <a:outerShdw blurRad="50800" dist="63500" dir="2700000" sx="102000" sy="102000" rotWithShape="0">
              <a:srgbClr val="000000">
                <a:alpha val="50000"/>
              </a:srgbClr>
            </a:outerShdw>
          </a:effectLst>
          <a:scene3d>
            <a:camera prst="orthographicFront">
              <a:rot lat="0" lon="0" rev="0"/>
            </a:camera>
            <a:lightRig rig="glow" dir="tl"/>
          </a:scene3d>
          <a:sp3d>
            <a:bevelT w="0" h="0"/>
          </a:sp3d>
        </a:effectStyle>
        <a:effectStyle>
          <a:effectLst>
            <a:outerShdw blurRad="63500" dist="38100" dir="3600000" sx="103000" sy="103000" rotWithShape="0">
              <a:srgbClr val="000000">
                <a:alpha val="60000"/>
              </a:srgbClr>
            </a:outerShdw>
          </a:effectLst>
          <a:scene3d>
            <a:camera prst="orthographicFront">
              <a:rot lat="0" lon="0" rev="0"/>
            </a:camera>
            <a:lightRig rig="flat" dir="t">
              <a:rot lat="0" lon="0" rev="5400000"/>
            </a:lightRig>
          </a:scene3d>
          <a:sp3d prstMaterial="softmetal">
            <a:bevelT w="63500" h="38100"/>
          </a:sp3d>
        </a:effectStyle>
      </a:effectStyleLst>
      <a:bgFillStyleLst>
        <a:solidFill>
          <a:schemeClr val="phClr"/>
        </a:solidFill>
        <a:gradFill rotWithShape="1">
          <a:gsLst>
            <a:gs pos="0">
              <a:schemeClr val="phClr">
                <a:tint val="100000"/>
                <a:shade val="95000"/>
                <a:satMod val="350000"/>
              </a:schemeClr>
            </a:gs>
            <a:gs pos="100000">
              <a:schemeClr val="phClr">
                <a:shade val="20000"/>
                <a:satMod val="150000"/>
              </a:schemeClr>
            </a:gs>
          </a:gsLst>
          <a:lin ang="5400000" scaled="0"/>
        </a:gradFill>
        <a:blipFill rotWithShape="1">
          <a:blip xmlns:r="http://schemas.openxmlformats.org/officeDocument/2006/relationships" r:embed="rId1">
            <a:duotone>
              <a:schemeClr val="phClr">
                <a:shade val="1000"/>
                <a:satMod val="400000"/>
              </a:schemeClr>
              <a:schemeClr val="phClr">
                <a:tint val="50000"/>
                <a:satMod val="4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Pixel.thmx</Template>
  <TotalTime>1859</TotalTime>
  <Words>1101</Words>
  <Application>Microsoft Macintosh PowerPoint</Application>
  <PresentationFormat>On-screen Show (4:3)</PresentationFormat>
  <Paragraphs>194</Paragraphs>
  <Slides>42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Calibri</vt:lpstr>
      <vt:lpstr>Corbel</vt:lpstr>
      <vt:lpstr>Wingdings 2</vt:lpstr>
      <vt:lpstr>Pixel</vt:lpstr>
      <vt:lpstr>Recreational Activities at Yale and Beyond…</vt:lpstr>
      <vt:lpstr>Outline</vt:lpstr>
      <vt:lpstr>Outdoor Recreation: running, hiking, biking, etc.</vt:lpstr>
      <vt:lpstr>East Rock Park</vt:lpstr>
      <vt:lpstr>West Rock Park</vt:lpstr>
      <vt:lpstr>Sleeping Giant</vt:lpstr>
      <vt:lpstr>Farmington Canal Trail</vt:lpstr>
      <vt:lpstr>Nearby Gyms</vt:lpstr>
      <vt:lpstr>Payne Whitney Gym </vt:lpstr>
      <vt:lpstr>mActivity Fitness Center</vt:lpstr>
      <vt:lpstr>City Climb Gym</vt:lpstr>
      <vt:lpstr>PowerPoint Presentation</vt:lpstr>
      <vt:lpstr>PowerPoint Presentation</vt:lpstr>
      <vt:lpstr>Sports Leagues</vt:lpstr>
      <vt:lpstr>PowerPoint Presentation</vt:lpstr>
      <vt:lpstr>Group Classes</vt:lpstr>
      <vt:lpstr>PowerPoint Presentation</vt:lpstr>
      <vt:lpstr>PowerPoint Presentation</vt:lpstr>
      <vt:lpstr>PowerPoint Presentation</vt:lpstr>
      <vt:lpstr>Public Facilities</vt:lpstr>
      <vt:lpstr>PowerPoint Presentation</vt:lpstr>
      <vt:lpstr>Local Beaches</vt:lpstr>
      <vt:lpstr>PowerPoint Presentation</vt:lpstr>
      <vt:lpstr>PowerPoint Presentation</vt:lpstr>
      <vt:lpstr>PowerPoint Presentation</vt:lpstr>
      <vt:lpstr>PowerPoint Presentation</vt:lpstr>
      <vt:lpstr>Music and Concerts</vt:lpstr>
      <vt:lpstr>PowerPoint Presentation</vt:lpstr>
      <vt:lpstr>PowerPoint Presentation</vt:lpstr>
      <vt:lpstr>PowerPoint Presentation</vt:lpstr>
      <vt:lpstr>Theatre</vt:lpstr>
      <vt:lpstr>PowerPoint Presentation</vt:lpstr>
      <vt:lpstr>PowerPoint Presentation</vt:lpstr>
      <vt:lpstr>PowerPoint Presentation</vt:lpstr>
      <vt:lpstr>Museums</vt:lpstr>
      <vt:lpstr>PowerPoint Presentation</vt:lpstr>
      <vt:lpstr>PowerPoint Presentation</vt:lpstr>
      <vt:lpstr>PowerPoint Presentation</vt:lpstr>
      <vt:lpstr>PowerPoint Presentation</vt:lpstr>
      <vt:lpstr>PowerPoint Presentation</vt:lpstr>
      <vt:lpstr>Additional Information</vt:lpstr>
      <vt:lpstr>PowerPoint Presentation</vt:lpstr>
    </vt:vector>
  </TitlesOfParts>
  <Company>Yale University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McLean</dc:creator>
  <cp:lastModifiedBy>Ideliu, Maria</cp:lastModifiedBy>
  <cp:revision>37</cp:revision>
  <dcterms:created xsi:type="dcterms:W3CDTF">2017-07-31T14:27:48Z</dcterms:created>
  <dcterms:modified xsi:type="dcterms:W3CDTF">2019-07-16T12:49:43Z</dcterms:modified>
</cp:coreProperties>
</file>