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1F9037-2CFA-711A-F2CA-A01D91B27512}" v="51" dt="2024-02-01T20:13:29.709"/>
    <p1510:client id="{7DA498E6-53D1-6C67-262A-036BB4D1EC9E}" v="94" dt="2024-02-01T20:09:00.7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67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riscilla E. Fatokun" userId="S::pfatokun@claflin.edu::fb488dad-0b70-40d8-a231-a67989cb535f" providerId="AD" clId="Web-{411F9037-2CFA-711A-F2CA-A01D91B27512}"/>
    <pc:docChg chg="modSld">
      <pc:chgData name="Priscilla E. Fatokun" userId="S::pfatokun@claflin.edu::fb488dad-0b70-40d8-a231-a67989cb535f" providerId="AD" clId="Web-{411F9037-2CFA-711A-F2CA-A01D91B27512}" dt="2024-02-01T20:13:29.709" v="32" actId="14100"/>
      <pc:docMkLst>
        <pc:docMk/>
      </pc:docMkLst>
      <pc:sldChg chg="modSp">
        <pc:chgData name="Priscilla E. Fatokun" userId="S::pfatokun@claflin.edu::fb488dad-0b70-40d8-a231-a67989cb535f" providerId="AD" clId="Web-{411F9037-2CFA-711A-F2CA-A01D91B27512}" dt="2024-02-01T20:13:29.709" v="32" actId="14100"/>
        <pc:sldMkLst>
          <pc:docMk/>
          <pc:sldMk cId="25833680" sldId="261"/>
        </pc:sldMkLst>
        <pc:spChg chg="mod">
          <ac:chgData name="Priscilla E. Fatokun" userId="S::pfatokun@claflin.edu::fb488dad-0b70-40d8-a231-a67989cb535f" providerId="AD" clId="Web-{411F9037-2CFA-711A-F2CA-A01D91B27512}" dt="2024-02-01T20:13:29.709" v="32" actId="14100"/>
          <ac:spMkLst>
            <pc:docMk/>
            <pc:sldMk cId="25833680" sldId="261"/>
            <ac:spMk id="8" creationId="{3C9AEDA5-B66D-ED12-4FB3-F1BBE17F2C07}"/>
          </ac:spMkLst>
        </pc:spChg>
      </pc:sldChg>
    </pc:docChg>
  </pc:docChgLst>
  <pc:docChgLst>
    <pc:chgData name="Priscilla E. Fatokun" userId="S::pfatokun@claflin.edu::fb488dad-0b70-40d8-a231-a67989cb535f" providerId="AD" clId="Web-{7DA498E6-53D1-6C67-262A-036BB4D1EC9E}"/>
    <pc:docChg chg="modSld">
      <pc:chgData name="Priscilla E. Fatokun" userId="S::pfatokun@claflin.edu::fb488dad-0b70-40d8-a231-a67989cb535f" providerId="AD" clId="Web-{7DA498E6-53D1-6C67-262A-036BB4D1EC9E}" dt="2024-02-01T20:09:00.702" v="72" actId="20577"/>
      <pc:docMkLst>
        <pc:docMk/>
      </pc:docMkLst>
      <pc:sldChg chg="modSp">
        <pc:chgData name="Priscilla E. Fatokun" userId="S::pfatokun@claflin.edu::fb488dad-0b70-40d8-a231-a67989cb535f" providerId="AD" clId="Web-{7DA498E6-53D1-6C67-262A-036BB4D1EC9E}" dt="2024-02-01T20:09:00.702" v="72" actId="20577"/>
        <pc:sldMkLst>
          <pc:docMk/>
          <pc:sldMk cId="25833680" sldId="261"/>
        </pc:sldMkLst>
        <pc:spChg chg="mod">
          <ac:chgData name="Priscilla E. Fatokun" userId="S::pfatokun@claflin.edu::fb488dad-0b70-40d8-a231-a67989cb535f" providerId="AD" clId="Web-{7DA498E6-53D1-6C67-262A-036BB4D1EC9E}" dt="2024-02-01T20:05:52.055" v="55" actId="20577"/>
          <ac:spMkLst>
            <pc:docMk/>
            <pc:sldMk cId="25833680" sldId="261"/>
            <ac:spMk id="8" creationId="{3C9AEDA5-B66D-ED12-4FB3-F1BBE17F2C07}"/>
          </ac:spMkLst>
        </pc:spChg>
        <pc:spChg chg="mod">
          <ac:chgData name="Priscilla E. Fatokun" userId="S::pfatokun@claflin.edu::fb488dad-0b70-40d8-a231-a67989cb535f" providerId="AD" clId="Web-{7DA498E6-53D1-6C67-262A-036BB4D1EC9E}" dt="2024-02-01T20:09:00.702" v="72" actId="20577"/>
          <ac:spMkLst>
            <pc:docMk/>
            <pc:sldMk cId="25833680" sldId="261"/>
            <ac:spMk id="28" creationId="{536B93CD-DF43-2F36-DF89-1ED4E28F7E6F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61AE9-8390-B35D-8F91-50FD508B77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129C02-8C67-7DE8-C530-3B30F099D9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04BD56-C4D8-FBFE-52A8-DA07C590E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CD6F3-88C0-483E-8CEA-C4B128EB524C}" type="datetimeFigureOut">
              <a:rPr lang="en-US" smtClean="0"/>
              <a:t>2/1/24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61CCC6-99CB-FA03-E17C-1CD11ED8F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386002-D7FC-8B1D-7D16-7FB7DF4E9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893E2-CAC1-4AF1-BAF9-9EEECED6A5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054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97270-FF67-5476-06D6-7C353BCCE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81477E-1D4B-813A-4999-095A749258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53D370-1980-B7FA-7E4D-D7C021A23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CD6F3-88C0-483E-8CEA-C4B128EB524C}" type="datetimeFigureOut">
              <a:rPr lang="en-US" smtClean="0"/>
              <a:t>2/1/24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B71EF6-53A9-7E5E-9C79-63D8312F0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512DDF-6CC0-AEF6-F193-F3C9F2004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893E2-CAC1-4AF1-BAF9-9EEECED6A5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022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8611066-9ADE-EC51-6608-3BA1FA7E9E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CDE9D7-9B15-30A0-D42E-445A192587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EC9DF8-4746-445F-25CA-607F6EC11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CD6F3-88C0-483E-8CEA-C4B128EB524C}" type="datetimeFigureOut">
              <a:rPr lang="en-US" smtClean="0"/>
              <a:t>2/1/24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A86086-5B7D-9580-0884-02BB09347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22F864-0B40-6322-D1E1-666409559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893E2-CAC1-4AF1-BAF9-9EEECED6A5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124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AB200-A875-0FD3-1B2F-7B5A4BF49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1E217D-8298-0C58-7EA0-C1FBFC222A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D0DABF-CD40-A75A-A83A-B5CF8339C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CD6F3-88C0-483E-8CEA-C4B128EB524C}" type="datetimeFigureOut">
              <a:rPr lang="en-US" smtClean="0"/>
              <a:t>2/1/24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B86609-FE81-D723-1CFB-BE2FECEFA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45DC2C-C927-D10E-6F6C-04F9FC769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893E2-CAC1-4AF1-BAF9-9EEECED6A5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660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1E0EB-C570-0F5F-5E12-65E03DEDC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BEA38B-AC1C-FE14-9619-4FF1C8A446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A0E490-BC98-9A01-397E-70DEE3DCE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CD6F3-88C0-483E-8CEA-C4B128EB524C}" type="datetimeFigureOut">
              <a:rPr lang="en-US" smtClean="0"/>
              <a:t>2/1/24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DD0A0E-D217-BBB1-B232-3AA72C784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00886E-1474-3934-23FB-110E0996F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893E2-CAC1-4AF1-BAF9-9EEECED6A5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647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0CEF1-F418-FFCD-6211-873D7678E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01875F-D8FA-F071-6F7C-196514E3FB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EEF3A3-2BD8-C9B4-4158-4BD300EE64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53B52B-F710-2485-DC25-F86603018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CD6F3-88C0-483E-8CEA-C4B128EB524C}" type="datetimeFigureOut">
              <a:rPr lang="en-US" smtClean="0"/>
              <a:t>2/1/24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C3574C-32AB-6ACD-860E-EBB5A055B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FA6928-C685-6EC3-0E5E-BD5F74D3B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893E2-CAC1-4AF1-BAF9-9EEECED6A5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134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7E707-578C-EB3E-3021-ED72BB569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0CD069-8BBD-B154-A5F9-B6D16A8ABF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1E15E7-664A-A2AD-D4BA-B82489A032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360EB9-C0B4-E6E1-48A1-4F848BCD06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58048C-3227-BDDA-DACF-EAC6F8B3EF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96E2A5-EE65-4CAB-3142-5F24D3EB0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CD6F3-88C0-483E-8CEA-C4B128EB524C}" type="datetimeFigureOut">
              <a:rPr lang="en-US" smtClean="0"/>
              <a:t>2/1/24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CDE318-F7FA-F809-596B-8BEF84B3D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FEF75C2-5CB6-0976-70FC-AD7617FA7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893E2-CAC1-4AF1-BAF9-9EEECED6A5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263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A2D32-DD48-EDCC-4364-283D12B5C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68A082-E3F0-B564-0577-9406B0ECF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CD6F3-88C0-483E-8CEA-C4B128EB524C}" type="datetimeFigureOut">
              <a:rPr lang="en-US" smtClean="0"/>
              <a:t>2/1/24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C6DD44-E667-242E-047F-F072A86A4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32233F-D1E5-DB85-99F1-5DC3C40B5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893E2-CAC1-4AF1-BAF9-9EEECED6A5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273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B17ADE-E088-5241-F9AD-375D6FCEF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CD6F3-88C0-483E-8CEA-C4B128EB524C}" type="datetimeFigureOut">
              <a:rPr lang="en-US" smtClean="0"/>
              <a:t>2/1/24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1C7CF87-1E86-695A-E798-A21D90905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74FD50-A4C1-C2CB-4533-777874711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893E2-CAC1-4AF1-BAF9-9EEECED6A5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913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D0DB2-F522-A0D6-ABD5-5609AF517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D1C78E-0C2A-A400-DF42-6BB1622045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47E0D3-561F-A979-C610-ED982D5B48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127B3B-B969-5695-7008-B3B60923B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CD6F3-88C0-483E-8CEA-C4B128EB524C}" type="datetimeFigureOut">
              <a:rPr lang="en-US" smtClean="0"/>
              <a:t>2/1/24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5FBA9D-6FB2-2A70-CF6E-13169F566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15CE8A-C1B7-FA71-EA06-627AAD202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893E2-CAC1-4AF1-BAF9-9EEECED6A5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932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68722-5AE2-EEF4-39D0-69E1F1A79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89901C-765E-A646-0974-6E07BCC56F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6132E0-F371-F2CE-CA50-3D46CF5161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A963D4-2CEF-DCA3-6258-D44D359A3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CD6F3-88C0-483E-8CEA-C4B128EB524C}" type="datetimeFigureOut">
              <a:rPr lang="en-US" smtClean="0"/>
              <a:t>2/1/24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993CEB-5C6C-8DF4-D61D-7424A1E7F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5CA3C4-6268-FDBA-7714-4CCC51A98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893E2-CAC1-4AF1-BAF9-9EEECED6A5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079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16B3015-43B7-2A1A-190E-BA7053E97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505D51-F5EC-63CB-EBA9-6C70DAE1AE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CBAA72-F2E2-7830-6274-CA547AE2B8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0CD6F3-88C0-483E-8CEA-C4B128EB524C}" type="datetimeFigureOut">
              <a:rPr lang="en-US" smtClean="0"/>
              <a:t>2/1/24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DE3F35-EC54-2AA8-2008-BB9F0F5949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C42323-222D-D188-039D-4E97C1E967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5893E2-CAC1-4AF1-BAF9-9EEECED6A5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422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491B1-454B-01C9-EF58-77777277C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78193"/>
          </a:xfrm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2200" b="1" dirty="0">
                <a:solidFill>
                  <a:srgbClr val="6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Building a Responsive Smart Home: Programming Pepper Robot </a:t>
            </a:r>
            <a:br>
              <a:rPr lang="en-US" sz="2800" dirty="0">
                <a:solidFill>
                  <a:srgbClr val="6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rgbClr val="6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Priscilla </a:t>
            </a:r>
            <a:r>
              <a:rPr lang="en-US" sz="2000" dirty="0" err="1">
                <a:solidFill>
                  <a:srgbClr val="6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Eniola</a:t>
            </a:r>
            <a:r>
              <a:rPr lang="en-US" sz="2000" dirty="0">
                <a:solidFill>
                  <a:srgbClr val="6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6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Fatokun</a:t>
            </a:r>
            <a:r>
              <a:rPr lang="en-US" sz="2000" dirty="0">
                <a:solidFill>
                  <a:srgbClr val="6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Pawar Shrikant, &amp; Karina Liles</a:t>
            </a:r>
            <a:br>
              <a:rPr lang="en-US" sz="2000" dirty="0">
                <a:solidFill>
                  <a:srgbClr val="6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rgbClr val="6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Social Technologies and Robotics Lab</a:t>
            </a:r>
            <a:br>
              <a:rPr lang="en-US" sz="2000" dirty="0">
                <a:solidFill>
                  <a:srgbClr val="6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rgbClr val="6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Claflin University, Orangeburg SC</a:t>
            </a:r>
          </a:p>
        </p:txBody>
      </p:sp>
      <p:pic>
        <p:nvPicPr>
          <p:cNvPr id="5" name="Content Placeholder 4" descr="Logo&#10;&#10;Description automatically generated">
            <a:extLst>
              <a:ext uri="{FF2B5EF4-FFF2-40B4-BE49-F238E27FC236}">
                <a16:creationId xmlns:a16="http://schemas.microsoft.com/office/drawing/2014/main" id="{F819472E-C400-834A-2967-D429DBADBC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47" y="34440"/>
            <a:ext cx="1104353" cy="1187839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14FD3F8-9D5E-DB65-9011-C5CBC4E37F49}"/>
              </a:ext>
            </a:extLst>
          </p:cNvPr>
          <p:cNvSpPr txBox="1"/>
          <p:nvPr/>
        </p:nvSpPr>
        <p:spPr>
          <a:xfrm>
            <a:off x="114847" y="1390642"/>
            <a:ext cx="4109884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640000"/>
                </a:solidFill>
              </a:rPr>
              <a:t>Introduction</a:t>
            </a:r>
            <a:endParaRPr lang="en-US" dirty="0">
              <a:solidFill>
                <a:srgbClr val="64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9AEDA5-B66D-ED12-4FB3-F1BBE17F2C07}"/>
              </a:ext>
            </a:extLst>
          </p:cNvPr>
          <p:cNvSpPr txBox="1"/>
          <p:nvPr/>
        </p:nvSpPr>
        <p:spPr>
          <a:xfrm>
            <a:off x="114847" y="1872422"/>
            <a:ext cx="4109884" cy="34163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200" b="1" dirty="0">
                <a:latin typeface="Times New Roman"/>
                <a:cs typeface="Times New Roman"/>
              </a:rPr>
              <a:t>Purpose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Times New Roman"/>
                <a:cs typeface="Times New Roman"/>
              </a:rPr>
              <a:t>Program Pepper to be a tour guide for the Claflin University Smart Home 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Determine if a Pepper robot is an effective tour guide</a:t>
            </a:r>
          </a:p>
          <a:p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Research Questions </a:t>
            </a:r>
          </a:p>
          <a:p>
            <a:pPr marL="628650" indent="-1714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rgbClr val="0E101A"/>
                </a:solidFill>
                <a:latin typeface="Times New Roman"/>
                <a:cs typeface="Times New Roman"/>
              </a:rPr>
              <a:t>To investigate the feasibility of programming Pepper Robot to function as a tour guide in the CU Smart Home.</a:t>
            </a:r>
          </a:p>
          <a:p>
            <a:pPr marL="628650" indent="-1714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rgbClr val="0E10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develop and program Pepper Robot to interact with Smart home technology and provide a personalized tour experience for visitors.</a:t>
            </a:r>
          </a:p>
          <a:p>
            <a:pPr marL="628650" indent="-1714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rgbClr val="0E101A"/>
                </a:solidFill>
                <a:latin typeface="Times New Roman"/>
                <a:cs typeface="Times New Roman"/>
              </a:rPr>
              <a:t>To explore the potential implications of integrating tour guide robots in the tourism industry, including the potential for enhanced visitor experiences and improved efficiency.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2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37DC40-C9D7-F1A9-70D7-FE0CA73ABD5F}"/>
              </a:ext>
            </a:extLst>
          </p:cNvPr>
          <p:cNvSpPr txBox="1"/>
          <p:nvPr/>
        </p:nvSpPr>
        <p:spPr>
          <a:xfrm>
            <a:off x="114847" y="4734744"/>
            <a:ext cx="4109884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640000"/>
                </a:solidFill>
              </a:rPr>
              <a:t>Method/Approach</a:t>
            </a:r>
            <a:endParaRPr lang="en-US" dirty="0">
              <a:solidFill>
                <a:srgbClr val="64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253B355-8CA1-F33F-1EE6-4E1057E0938E}"/>
              </a:ext>
            </a:extLst>
          </p:cNvPr>
          <p:cNvSpPr txBox="1"/>
          <p:nvPr/>
        </p:nvSpPr>
        <p:spPr>
          <a:xfrm>
            <a:off x="114847" y="5129168"/>
            <a:ext cx="41098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200" b="1">
                <a:latin typeface="Times New Roman" panose="02020603050405020304" pitchFamily="18" charset="0"/>
                <a:cs typeface="Times New Roman" panose="02020603050405020304" pitchFamily="18" charset="0"/>
              </a:rPr>
              <a:t>Participants</a:t>
            </a:r>
            <a:r>
              <a:rPr 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: sample visitors to Claflin University Smart Home and other students carrying out research at the Smart Home.</a:t>
            </a:r>
          </a:p>
          <a:p>
            <a:pPr lvl="0"/>
            <a:r>
              <a:rPr lang="en-US" sz="1200" b="1">
                <a:latin typeface="Times New Roman" panose="02020603050405020304" pitchFamily="18" charset="0"/>
                <a:cs typeface="Times New Roman" panose="02020603050405020304" pitchFamily="18" charset="0"/>
              </a:rPr>
              <a:t>Platform</a:t>
            </a:r>
            <a:r>
              <a:rPr 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: Pepper Robot, Choreograph</a:t>
            </a:r>
          </a:p>
          <a:p>
            <a:pPr lvl="0"/>
            <a:r>
              <a:rPr lang="en-US" sz="1200" b="1">
                <a:latin typeface="Times New Roman" panose="02020603050405020304" pitchFamily="18" charset="0"/>
                <a:cs typeface="Times New Roman" panose="02020603050405020304" pitchFamily="18" charset="0"/>
              </a:rPr>
              <a:t>Social Behavior: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The integration of the robot's natural language processing and facial recognition capabilities to provide personalized and interactive tours.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Use natural, human-like behavior when speaking with random arm and head movements.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758150A4-43E9-8F94-BCA1-1499CCDD5A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9712" y="1877733"/>
            <a:ext cx="7229849" cy="1769912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D763299-60EF-68F0-6696-E6FCC3646B4E}"/>
              </a:ext>
            </a:extLst>
          </p:cNvPr>
          <p:cNvSpPr txBox="1"/>
          <p:nvPr/>
        </p:nvSpPr>
        <p:spPr>
          <a:xfrm>
            <a:off x="5014452" y="1390642"/>
            <a:ext cx="6440129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640000"/>
                </a:solidFill>
              </a:rPr>
              <a:t>Program Design</a:t>
            </a:r>
            <a:endParaRPr lang="en-US" dirty="0">
              <a:solidFill>
                <a:srgbClr val="64000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CD588ED-70FC-42B8-BC9C-53320811B1E3}"/>
              </a:ext>
            </a:extLst>
          </p:cNvPr>
          <p:cNvSpPr txBox="1"/>
          <p:nvPr/>
        </p:nvSpPr>
        <p:spPr>
          <a:xfrm>
            <a:off x="5014452" y="3712713"/>
            <a:ext cx="4522838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640000"/>
                </a:solidFill>
              </a:rPr>
              <a:t>Conclusion</a:t>
            </a:r>
            <a:endParaRPr lang="en-US" dirty="0">
              <a:solidFill>
                <a:srgbClr val="64000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36B93CD-DF43-2F36-DF89-1ED4E28F7E6F}"/>
              </a:ext>
            </a:extLst>
          </p:cNvPr>
          <p:cNvSpPr txBox="1"/>
          <p:nvPr/>
        </p:nvSpPr>
        <p:spPr>
          <a:xfrm>
            <a:off x="5014452" y="4082045"/>
            <a:ext cx="4237703" cy="325473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1500"/>
              </a:spcAft>
            </a:pPr>
            <a:r>
              <a:rPr lang="en-US" sz="1400" dirty="0">
                <a:latin typeface="Times New Roman"/>
                <a:ea typeface="Times New Roman" panose="02020603050405020304" pitchFamily="18" charset="0"/>
                <a:cs typeface="Times New Roman"/>
              </a:rPr>
              <a:t> </a:t>
            </a:r>
            <a:r>
              <a:rPr lang="en-US" sz="1400" dirty="0"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The findings of this </a:t>
            </a:r>
            <a:r>
              <a:rPr lang="en-US" sz="1400" dirty="0">
                <a:latin typeface="Times New Roman"/>
                <a:ea typeface="Times New Roman" panose="02020603050405020304" pitchFamily="18" charset="0"/>
                <a:cs typeface="Times New Roman"/>
              </a:rPr>
              <a:t>study provided </a:t>
            </a:r>
            <a:r>
              <a:rPr lang="en-US" sz="1400" dirty="0"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valuable insights into the potential of robotics in enhancing the visitor experience in educational settings. </a:t>
            </a:r>
            <a:r>
              <a:rPr lang="en-US" sz="1400" dirty="0">
                <a:ea typeface="+mn-lt"/>
                <a:cs typeface="+mn-lt"/>
              </a:rPr>
              <a:t>The findings of the research provided insights into </a:t>
            </a:r>
            <a:r>
              <a:rPr lang="en-US" sz="1400" dirty="0">
                <a:effectLst/>
                <a:ea typeface="+mn-lt"/>
                <a:cs typeface="+mn-lt"/>
              </a:rPr>
              <a:t>the </a:t>
            </a:r>
            <a:r>
              <a:rPr lang="en-US" sz="1400" dirty="0">
                <a:ea typeface="+mn-lt"/>
                <a:cs typeface="+mn-lt"/>
              </a:rPr>
              <a:t>key factors that contributed </a:t>
            </a:r>
            <a:r>
              <a:rPr lang="en-US" sz="1400" dirty="0">
                <a:effectLst/>
                <a:ea typeface="+mn-lt"/>
                <a:cs typeface="+mn-lt"/>
              </a:rPr>
              <a:t>to the </a:t>
            </a:r>
            <a:r>
              <a:rPr lang="en-US" sz="1400" dirty="0">
                <a:ea typeface="+mn-lt"/>
                <a:cs typeface="+mn-lt"/>
              </a:rPr>
              <a:t>success </a:t>
            </a:r>
            <a:r>
              <a:rPr lang="en-US" sz="1400" dirty="0">
                <a:effectLst/>
                <a:ea typeface="+mn-lt"/>
                <a:cs typeface="+mn-lt"/>
              </a:rPr>
              <a:t>of tour </a:t>
            </a:r>
            <a:r>
              <a:rPr lang="en-US" sz="1400" dirty="0">
                <a:ea typeface="+mn-lt"/>
                <a:cs typeface="+mn-lt"/>
              </a:rPr>
              <a:t>guide robots </a:t>
            </a:r>
            <a:r>
              <a:rPr lang="en-US" sz="1400" dirty="0">
                <a:effectLst/>
                <a:ea typeface="+mn-lt"/>
                <a:cs typeface="+mn-lt"/>
              </a:rPr>
              <a:t>in </a:t>
            </a:r>
            <a:r>
              <a:rPr lang="en-US" sz="1400" dirty="0">
                <a:ea typeface="+mn-lt"/>
                <a:cs typeface="+mn-lt"/>
              </a:rPr>
              <a:t>the context of Smart home technology </a:t>
            </a:r>
            <a:r>
              <a:rPr lang="en-US" sz="1400" dirty="0">
                <a:effectLst/>
                <a:ea typeface="+mn-lt"/>
                <a:cs typeface="+mn-lt"/>
              </a:rPr>
              <a:t>and </a:t>
            </a:r>
            <a:r>
              <a:rPr lang="en-US" sz="1400" dirty="0">
                <a:ea typeface="+mn-lt"/>
                <a:cs typeface="+mn-lt"/>
              </a:rPr>
              <a:t>identified potential implications of integrating tour guide robots in the tourism industry</a:t>
            </a:r>
            <a:r>
              <a:rPr lang="en-US" sz="1400" dirty="0">
                <a:latin typeface="Times New Roman"/>
                <a:ea typeface="+mn-lt"/>
                <a:cs typeface="Times New Roman"/>
              </a:rPr>
              <a:t>.</a:t>
            </a:r>
          </a:p>
          <a:p>
            <a:pPr>
              <a:spcAft>
                <a:spcPts val="1500"/>
              </a:spcAft>
            </a:pPr>
            <a:endParaRPr lang="en-US" sz="1400" dirty="0">
              <a:latin typeface="Times New Roman"/>
              <a:ea typeface="+mn-lt"/>
              <a:cs typeface="Times New Roman"/>
            </a:endParaRPr>
          </a:p>
          <a:p>
            <a:pPr>
              <a:spcAft>
                <a:spcPts val="1500"/>
              </a:spcAft>
            </a:pPr>
            <a:r>
              <a:rPr lang="en-US" sz="1400" b="0" i="0" dirty="0">
                <a:solidFill>
                  <a:srgbClr val="202124"/>
                </a:solidFill>
                <a:effectLst/>
                <a:latin typeface="Google Sans"/>
              </a:rPr>
              <a:t>SC Independent Colleges &amp; Universities (SCICU) for providing funding to conduct this study.</a:t>
            </a:r>
            <a:endParaRPr lang="en-US" sz="1400" dirty="0">
              <a:effectLst/>
              <a:latin typeface="Times New Roman"/>
              <a:ea typeface="+mn-lt"/>
              <a:cs typeface="Times New Roman"/>
            </a:endParaRPr>
          </a:p>
          <a:p>
            <a:pPr>
              <a:spcAft>
                <a:spcPts val="1500"/>
              </a:spcAft>
            </a:pPr>
            <a:endParaRPr lang="en-US" sz="1400" dirty="0">
              <a:effectLst/>
              <a:latin typeface="Times New Roman"/>
              <a:ea typeface="Times New Roman" panose="02020603050405020304" pitchFamily="18" charset="0"/>
              <a:cs typeface="Times New Roman"/>
            </a:endParaRPr>
          </a:p>
        </p:txBody>
      </p:sp>
      <p:pic>
        <p:nvPicPr>
          <p:cNvPr id="29" name="Picture 28" descr="A picture containing wall, indoor, automaton&#10;&#10;Description automatically generated">
            <a:extLst>
              <a:ext uri="{FF2B5EF4-FFF2-40B4-BE49-F238E27FC236}">
                <a16:creationId xmlns:a16="http://schemas.microsoft.com/office/drawing/2014/main" id="{02301C95-ED83-67B2-48C3-A85A63D068F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0" r="3" b="3"/>
          <a:stretch/>
        </p:blipFill>
        <p:spPr>
          <a:xfrm>
            <a:off x="10041876" y="4113334"/>
            <a:ext cx="1759427" cy="27701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5A2D0F9-7E59-538F-62C3-81E126592AAC}"/>
              </a:ext>
            </a:extLst>
          </p:cNvPr>
          <p:cNvSpPr txBox="1"/>
          <p:nvPr/>
        </p:nvSpPr>
        <p:spPr>
          <a:xfrm>
            <a:off x="5124178" y="5924500"/>
            <a:ext cx="4522838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640000"/>
                </a:solidFill>
              </a:rPr>
              <a:t>Acknowledgement</a:t>
            </a:r>
          </a:p>
        </p:txBody>
      </p:sp>
    </p:spTree>
    <p:extLst>
      <p:ext uri="{BB962C8B-B14F-4D97-AF65-F5344CB8AC3E}">
        <p14:creationId xmlns:p14="http://schemas.microsoft.com/office/powerpoint/2010/main" val="258336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275</Words>
  <Application>Microsoft Macintosh PowerPoint</Application>
  <PresentationFormat>Widescreen</PresentationFormat>
  <Paragraphs>22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Google Sans</vt:lpstr>
      <vt:lpstr>Times New Roman</vt:lpstr>
      <vt:lpstr>Office Theme</vt:lpstr>
      <vt:lpstr>Building a Responsive Smart Home: Programming Pepper Robot  Priscilla Eniola Fatokun, Pawar Shrikant, &amp; Karina Liles Social Technologies and Robotics Lab Claflin University, Orangeburg SC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a Responsive Smart Home: Programming Pepper Robot  Priscilla Eniola Fatokun, Karina Liles Social Technologies and Robotics Lab Claflin University, Orangeburg SC</dc:title>
  <dc:creator>Fatokun Eniola</dc:creator>
  <cp:lastModifiedBy>Shrikant Pawar</cp:lastModifiedBy>
  <cp:revision>38</cp:revision>
  <dcterms:created xsi:type="dcterms:W3CDTF">2023-03-29T21:15:25Z</dcterms:created>
  <dcterms:modified xsi:type="dcterms:W3CDTF">2024-02-01T23:22:29Z</dcterms:modified>
</cp:coreProperties>
</file>