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7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8"/>
    <p:restoredTop sz="94719"/>
  </p:normalViewPr>
  <p:slideViewPr>
    <p:cSldViewPr snapToGrid="0">
      <p:cViewPr varScale="1">
        <p:scale>
          <a:sx n="151" d="100"/>
          <a:sy n="151" d="100"/>
        </p:scale>
        <p:origin x="2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C9C136-226C-BB42-98FA-A36B7E4F935C}" type="doc">
      <dgm:prSet loTypeId="urn:microsoft.com/office/officeart/2005/8/layout/process1" loCatId="" qsTypeId="urn:microsoft.com/office/officeart/2005/8/quickstyle/simple1" qsCatId="simple" csTypeId="urn:microsoft.com/office/officeart/2005/8/colors/accent1_1" csCatId="accent1" phldr="1"/>
      <dgm:spPr/>
    </dgm:pt>
    <dgm:pt modelId="{F26FFD3E-7921-D64E-A817-FAFF812A4D2B}">
      <dgm:prSet phldrT="[Text]"/>
      <dgm:spPr/>
      <dgm:t>
        <a:bodyPr/>
        <a:lstStyle/>
        <a:p>
          <a:r>
            <a:rPr lang="en-US" dirty="0"/>
            <a:t>Narrative review</a:t>
          </a:r>
        </a:p>
      </dgm:t>
    </dgm:pt>
    <dgm:pt modelId="{916BDA5C-1BE8-BA46-8E34-58AFFBD2BDC9}" type="parTrans" cxnId="{B010490B-C69D-DA46-9316-631F14A99ABC}">
      <dgm:prSet/>
      <dgm:spPr/>
      <dgm:t>
        <a:bodyPr/>
        <a:lstStyle/>
        <a:p>
          <a:endParaRPr lang="en-US"/>
        </a:p>
      </dgm:t>
    </dgm:pt>
    <dgm:pt modelId="{BD2FA590-0E58-BE49-9BDB-9500DF3B6C24}" type="sibTrans" cxnId="{B010490B-C69D-DA46-9316-631F14A99ABC}">
      <dgm:prSet/>
      <dgm:spPr/>
      <dgm:t>
        <a:bodyPr/>
        <a:lstStyle/>
        <a:p>
          <a:endParaRPr lang="en-US"/>
        </a:p>
      </dgm:t>
    </dgm:pt>
    <dgm:pt modelId="{83839E8D-307F-B047-B18C-0ADB6263C17D}">
      <dgm:prSet phldrT="[Text]"/>
      <dgm:spPr/>
      <dgm:t>
        <a:bodyPr/>
        <a:lstStyle/>
        <a:p>
          <a:r>
            <a:rPr lang="en-US" dirty="0"/>
            <a:t>Systematic review</a:t>
          </a:r>
        </a:p>
      </dgm:t>
    </dgm:pt>
    <dgm:pt modelId="{A12CB248-5591-C343-B187-CEB14BE7CAF6}" type="parTrans" cxnId="{03A73C2F-C580-7A42-A8BF-8B8EA75F1D1E}">
      <dgm:prSet/>
      <dgm:spPr/>
      <dgm:t>
        <a:bodyPr/>
        <a:lstStyle/>
        <a:p>
          <a:endParaRPr lang="en-US"/>
        </a:p>
      </dgm:t>
    </dgm:pt>
    <dgm:pt modelId="{FCB29D27-2257-F944-B900-E751A18721AE}" type="sibTrans" cxnId="{03A73C2F-C580-7A42-A8BF-8B8EA75F1D1E}">
      <dgm:prSet/>
      <dgm:spPr/>
      <dgm:t>
        <a:bodyPr/>
        <a:lstStyle/>
        <a:p>
          <a:endParaRPr lang="en-US"/>
        </a:p>
      </dgm:t>
    </dgm:pt>
    <dgm:pt modelId="{E7093222-AEAC-2440-B0AC-39436DEE2E20}">
      <dgm:prSet phldrT="[Text]"/>
      <dgm:spPr/>
      <dgm:t>
        <a:bodyPr/>
        <a:lstStyle/>
        <a:p>
          <a:r>
            <a:rPr lang="en-US" dirty="0"/>
            <a:t>Meta-analysis</a:t>
          </a:r>
        </a:p>
      </dgm:t>
    </dgm:pt>
    <dgm:pt modelId="{9A508B48-98F6-E54F-8D48-4A127E26F49A}" type="parTrans" cxnId="{7D638ED2-EC68-FA4C-BCAC-0E8A5B338048}">
      <dgm:prSet/>
      <dgm:spPr/>
      <dgm:t>
        <a:bodyPr/>
        <a:lstStyle/>
        <a:p>
          <a:endParaRPr lang="en-US"/>
        </a:p>
      </dgm:t>
    </dgm:pt>
    <dgm:pt modelId="{EC984776-F651-3946-A5EC-662CB5CFC021}" type="sibTrans" cxnId="{7D638ED2-EC68-FA4C-BCAC-0E8A5B338048}">
      <dgm:prSet/>
      <dgm:spPr/>
      <dgm:t>
        <a:bodyPr/>
        <a:lstStyle/>
        <a:p>
          <a:endParaRPr lang="en-US"/>
        </a:p>
      </dgm:t>
    </dgm:pt>
    <dgm:pt modelId="{99D1A267-33D9-6648-9E61-C4D665D9B469}">
      <dgm:prSet/>
      <dgm:spPr/>
      <dgm:t>
        <a:bodyPr/>
        <a:lstStyle/>
        <a:p>
          <a:r>
            <a:rPr lang="en-US" dirty="0"/>
            <a:t>Individual patient data pooling (IDP)</a:t>
          </a:r>
        </a:p>
      </dgm:t>
    </dgm:pt>
    <dgm:pt modelId="{60665DF8-1A9B-0C40-8BE3-A1D183FD6CCB}" type="parTrans" cxnId="{6D4742BF-192B-594D-9577-F6ECAF756ED1}">
      <dgm:prSet/>
      <dgm:spPr/>
      <dgm:t>
        <a:bodyPr/>
        <a:lstStyle/>
        <a:p>
          <a:endParaRPr lang="en-US"/>
        </a:p>
      </dgm:t>
    </dgm:pt>
    <dgm:pt modelId="{41998815-A73C-3540-98EF-048B2EBFF3D8}" type="sibTrans" cxnId="{6D4742BF-192B-594D-9577-F6ECAF756ED1}">
      <dgm:prSet/>
      <dgm:spPr/>
      <dgm:t>
        <a:bodyPr/>
        <a:lstStyle/>
        <a:p>
          <a:endParaRPr lang="en-US"/>
        </a:p>
      </dgm:t>
    </dgm:pt>
    <dgm:pt modelId="{DD7E6323-8C30-DB4C-8BB2-289E836A5370}" type="pres">
      <dgm:prSet presAssocID="{F3C9C136-226C-BB42-98FA-A36B7E4F935C}" presName="Name0" presStyleCnt="0">
        <dgm:presLayoutVars>
          <dgm:dir/>
          <dgm:resizeHandles val="exact"/>
        </dgm:presLayoutVars>
      </dgm:prSet>
      <dgm:spPr/>
    </dgm:pt>
    <dgm:pt modelId="{5BC9E638-A256-EF42-8BCF-D7514CC382BF}" type="pres">
      <dgm:prSet presAssocID="{F26FFD3E-7921-D64E-A817-FAFF812A4D2B}" presName="node" presStyleLbl="node1" presStyleIdx="0" presStyleCnt="4">
        <dgm:presLayoutVars>
          <dgm:bulletEnabled val="1"/>
        </dgm:presLayoutVars>
      </dgm:prSet>
      <dgm:spPr/>
    </dgm:pt>
    <dgm:pt modelId="{E6DAB8E3-8D8A-944E-9507-130E920E5861}" type="pres">
      <dgm:prSet presAssocID="{BD2FA590-0E58-BE49-9BDB-9500DF3B6C24}" presName="sibTrans" presStyleLbl="sibTrans2D1" presStyleIdx="0" presStyleCnt="3"/>
      <dgm:spPr/>
    </dgm:pt>
    <dgm:pt modelId="{D3DEB50E-D2AB-F947-A684-83870C256AEC}" type="pres">
      <dgm:prSet presAssocID="{BD2FA590-0E58-BE49-9BDB-9500DF3B6C24}" presName="connectorText" presStyleLbl="sibTrans2D1" presStyleIdx="0" presStyleCnt="3"/>
      <dgm:spPr/>
    </dgm:pt>
    <dgm:pt modelId="{158EC63E-14BE-6B4E-94D3-A6B86F7B8B9D}" type="pres">
      <dgm:prSet presAssocID="{83839E8D-307F-B047-B18C-0ADB6263C17D}" presName="node" presStyleLbl="node1" presStyleIdx="1" presStyleCnt="4">
        <dgm:presLayoutVars>
          <dgm:bulletEnabled val="1"/>
        </dgm:presLayoutVars>
      </dgm:prSet>
      <dgm:spPr/>
    </dgm:pt>
    <dgm:pt modelId="{F449C8EA-8970-8B48-9648-A5683BB8B347}" type="pres">
      <dgm:prSet presAssocID="{FCB29D27-2257-F944-B900-E751A18721AE}" presName="sibTrans" presStyleLbl="sibTrans2D1" presStyleIdx="1" presStyleCnt="3"/>
      <dgm:spPr/>
    </dgm:pt>
    <dgm:pt modelId="{3CF5A50A-AD04-2547-B4F6-803A5DC63C20}" type="pres">
      <dgm:prSet presAssocID="{FCB29D27-2257-F944-B900-E751A18721AE}" presName="connectorText" presStyleLbl="sibTrans2D1" presStyleIdx="1" presStyleCnt="3"/>
      <dgm:spPr/>
    </dgm:pt>
    <dgm:pt modelId="{9FBA741A-57E7-854F-98BC-5FAD635E0671}" type="pres">
      <dgm:prSet presAssocID="{E7093222-AEAC-2440-B0AC-39436DEE2E20}" presName="node" presStyleLbl="node1" presStyleIdx="2" presStyleCnt="4">
        <dgm:presLayoutVars>
          <dgm:bulletEnabled val="1"/>
        </dgm:presLayoutVars>
      </dgm:prSet>
      <dgm:spPr/>
    </dgm:pt>
    <dgm:pt modelId="{1D3E9F04-9121-074A-83F5-CCAB879580B4}" type="pres">
      <dgm:prSet presAssocID="{EC984776-F651-3946-A5EC-662CB5CFC021}" presName="sibTrans" presStyleLbl="sibTrans2D1" presStyleIdx="2" presStyleCnt="3"/>
      <dgm:spPr/>
    </dgm:pt>
    <dgm:pt modelId="{7D9C129A-EF08-7D45-802F-07FC87A2C75D}" type="pres">
      <dgm:prSet presAssocID="{EC984776-F651-3946-A5EC-662CB5CFC021}" presName="connectorText" presStyleLbl="sibTrans2D1" presStyleIdx="2" presStyleCnt="3"/>
      <dgm:spPr/>
    </dgm:pt>
    <dgm:pt modelId="{26469AC9-7F18-E64C-9B4E-F0A074F25776}" type="pres">
      <dgm:prSet presAssocID="{99D1A267-33D9-6648-9E61-C4D665D9B469}" presName="node" presStyleLbl="node1" presStyleIdx="3" presStyleCnt="4">
        <dgm:presLayoutVars>
          <dgm:bulletEnabled val="1"/>
        </dgm:presLayoutVars>
      </dgm:prSet>
      <dgm:spPr/>
    </dgm:pt>
  </dgm:ptLst>
  <dgm:cxnLst>
    <dgm:cxn modelId="{B010490B-C69D-DA46-9316-631F14A99ABC}" srcId="{F3C9C136-226C-BB42-98FA-A36B7E4F935C}" destId="{F26FFD3E-7921-D64E-A817-FAFF812A4D2B}" srcOrd="0" destOrd="0" parTransId="{916BDA5C-1BE8-BA46-8E34-58AFFBD2BDC9}" sibTransId="{BD2FA590-0E58-BE49-9BDB-9500DF3B6C24}"/>
    <dgm:cxn modelId="{48FE5812-7577-BF44-A78D-6C5104468CDB}" type="presOf" srcId="{EC984776-F651-3946-A5EC-662CB5CFC021}" destId="{7D9C129A-EF08-7D45-802F-07FC87A2C75D}" srcOrd="1" destOrd="0" presId="urn:microsoft.com/office/officeart/2005/8/layout/process1"/>
    <dgm:cxn modelId="{5B6CFE14-F431-5542-AEA8-ACB9C21424BC}" type="presOf" srcId="{FCB29D27-2257-F944-B900-E751A18721AE}" destId="{3CF5A50A-AD04-2547-B4F6-803A5DC63C20}" srcOrd="1" destOrd="0" presId="urn:microsoft.com/office/officeart/2005/8/layout/process1"/>
    <dgm:cxn modelId="{03A73C2F-C580-7A42-A8BF-8B8EA75F1D1E}" srcId="{F3C9C136-226C-BB42-98FA-A36B7E4F935C}" destId="{83839E8D-307F-B047-B18C-0ADB6263C17D}" srcOrd="1" destOrd="0" parTransId="{A12CB248-5591-C343-B187-CEB14BE7CAF6}" sibTransId="{FCB29D27-2257-F944-B900-E751A18721AE}"/>
    <dgm:cxn modelId="{89CAC07C-3280-A54A-8C79-E988BF001F6C}" type="presOf" srcId="{FCB29D27-2257-F944-B900-E751A18721AE}" destId="{F449C8EA-8970-8B48-9648-A5683BB8B347}" srcOrd="0" destOrd="0" presId="urn:microsoft.com/office/officeart/2005/8/layout/process1"/>
    <dgm:cxn modelId="{D1B4E790-0C29-2B48-998B-FAE3265B91A8}" type="presOf" srcId="{F26FFD3E-7921-D64E-A817-FAFF812A4D2B}" destId="{5BC9E638-A256-EF42-8BCF-D7514CC382BF}" srcOrd="0" destOrd="0" presId="urn:microsoft.com/office/officeart/2005/8/layout/process1"/>
    <dgm:cxn modelId="{ED6A879C-BE09-F04E-98FD-E2BA4A8670C4}" type="presOf" srcId="{83839E8D-307F-B047-B18C-0ADB6263C17D}" destId="{158EC63E-14BE-6B4E-94D3-A6B86F7B8B9D}" srcOrd="0" destOrd="0" presId="urn:microsoft.com/office/officeart/2005/8/layout/process1"/>
    <dgm:cxn modelId="{C01F2DA3-15D4-4B4D-9E6A-D65227873520}" type="presOf" srcId="{F3C9C136-226C-BB42-98FA-A36B7E4F935C}" destId="{DD7E6323-8C30-DB4C-8BB2-289E836A5370}" srcOrd="0" destOrd="0" presId="urn:microsoft.com/office/officeart/2005/8/layout/process1"/>
    <dgm:cxn modelId="{58916CB5-B051-D74F-8CF7-56A407F0DAF4}" type="presOf" srcId="{BD2FA590-0E58-BE49-9BDB-9500DF3B6C24}" destId="{E6DAB8E3-8D8A-944E-9507-130E920E5861}" srcOrd="0" destOrd="0" presId="urn:microsoft.com/office/officeart/2005/8/layout/process1"/>
    <dgm:cxn modelId="{6D4742BF-192B-594D-9577-F6ECAF756ED1}" srcId="{F3C9C136-226C-BB42-98FA-A36B7E4F935C}" destId="{99D1A267-33D9-6648-9E61-C4D665D9B469}" srcOrd="3" destOrd="0" parTransId="{60665DF8-1A9B-0C40-8BE3-A1D183FD6CCB}" sibTransId="{41998815-A73C-3540-98EF-048B2EBFF3D8}"/>
    <dgm:cxn modelId="{EA9EC7CF-F61C-ED45-8CBC-721AF536581F}" type="presOf" srcId="{E7093222-AEAC-2440-B0AC-39436DEE2E20}" destId="{9FBA741A-57E7-854F-98BC-5FAD635E0671}" srcOrd="0" destOrd="0" presId="urn:microsoft.com/office/officeart/2005/8/layout/process1"/>
    <dgm:cxn modelId="{7D638ED2-EC68-FA4C-BCAC-0E8A5B338048}" srcId="{F3C9C136-226C-BB42-98FA-A36B7E4F935C}" destId="{E7093222-AEAC-2440-B0AC-39436DEE2E20}" srcOrd="2" destOrd="0" parTransId="{9A508B48-98F6-E54F-8D48-4A127E26F49A}" sibTransId="{EC984776-F651-3946-A5EC-662CB5CFC021}"/>
    <dgm:cxn modelId="{1E2C06DB-178C-5C42-AE77-2B6E21F2D84D}" type="presOf" srcId="{EC984776-F651-3946-A5EC-662CB5CFC021}" destId="{1D3E9F04-9121-074A-83F5-CCAB879580B4}" srcOrd="0" destOrd="0" presId="urn:microsoft.com/office/officeart/2005/8/layout/process1"/>
    <dgm:cxn modelId="{B8FA9CEF-4F16-644C-A7F9-B6716D0A7341}" type="presOf" srcId="{99D1A267-33D9-6648-9E61-C4D665D9B469}" destId="{26469AC9-7F18-E64C-9B4E-F0A074F25776}" srcOrd="0" destOrd="0" presId="urn:microsoft.com/office/officeart/2005/8/layout/process1"/>
    <dgm:cxn modelId="{545ABCF0-9B76-E546-86E1-BE370D7B0DEF}" type="presOf" srcId="{BD2FA590-0E58-BE49-9BDB-9500DF3B6C24}" destId="{D3DEB50E-D2AB-F947-A684-83870C256AEC}" srcOrd="1" destOrd="0" presId="urn:microsoft.com/office/officeart/2005/8/layout/process1"/>
    <dgm:cxn modelId="{542F78BE-8237-E748-BED7-55A7E454EAF1}" type="presParOf" srcId="{DD7E6323-8C30-DB4C-8BB2-289E836A5370}" destId="{5BC9E638-A256-EF42-8BCF-D7514CC382BF}" srcOrd="0" destOrd="0" presId="urn:microsoft.com/office/officeart/2005/8/layout/process1"/>
    <dgm:cxn modelId="{C48F4893-ED93-D347-B9B3-98B45B225496}" type="presParOf" srcId="{DD7E6323-8C30-DB4C-8BB2-289E836A5370}" destId="{E6DAB8E3-8D8A-944E-9507-130E920E5861}" srcOrd="1" destOrd="0" presId="urn:microsoft.com/office/officeart/2005/8/layout/process1"/>
    <dgm:cxn modelId="{C6C2CEAD-A667-7C48-B2B0-AF045B26CC5F}" type="presParOf" srcId="{E6DAB8E3-8D8A-944E-9507-130E920E5861}" destId="{D3DEB50E-D2AB-F947-A684-83870C256AEC}" srcOrd="0" destOrd="0" presId="urn:microsoft.com/office/officeart/2005/8/layout/process1"/>
    <dgm:cxn modelId="{097322D3-910D-3F40-A9F1-ABE73F51D8D4}" type="presParOf" srcId="{DD7E6323-8C30-DB4C-8BB2-289E836A5370}" destId="{158EC63E-14BE-6B4E-94D3-A6B86F7B8B9D}" srcOrd="2" destOrd="0" presId="urn:microsoft.com/office/officeart/2005/8/layout/process1"/>
    <dgm:cxn modelId="{88339942-7FF8-4E43-A3C8-AE13DDDFBFC8}" type="presParOf" srcId="{DD7E6323-8C30-DB4C-8BB2-289E836A5370}" destId="{F449C8EA-8970-8B48-9648-A5683BB8B347}" srcOrd="3" destOrd="0" presId="urn:microsoft.com/office/officeart/2005/8/layout/process1"/>
    <dgm:cxn modelId="{D4C9D564-840D-BC4E-BBA5-A00A86842EDC}" type="presParOf" srcId="{F449C8EA-8970-8B48-9648-A5683BB8B347}" destId="{3CF5A50A-AD04-2547-B4F6-803A5DC63C20}" srcOrd="0" destOrd="0" presId="urn:microsoft.com/office/officeart/2005/8/layout/process1"/>
    <dgm:cxn modelId="{94B0AEA6-C897-4942-A0CC-1F859D8506E5}" type="presParOf" srcId="{DD7E6323-8C30-DB4C-8BB2-289E836A5370}" destId="{9FBA741A-57E7-854F-98BC-5FAD635E0671}" srcOrd="4" destOrd="0" presId="urn:microsoft.com/office/officeart/2005/8/layout/process1"/>
    <dgm:cxn modelId="{7ECAA142-C336-8440-BC05-D14D14BE38FE}" type="presParOf" srcId="{DD7E6323-8C30-DB4C-8BB2-289E836A5370}" destId="{1D3E9F04-9121-074A-83F5-CCAB879580B4}" srcOrd="5" destOrd="0" presId="urn:microsoft.com/office/officeart/2005/8/layout/process1"/>
    <dgm:cxn modelId="{C04777AF-9628-8147-9A37-D9980C6CA5C1}" type="presParOf" srcId="{1D3E9F04-9121-074A-83F5-CCAB879580B4}" destId="{7D9C129A-EF08-7D45-802F-07FC87A2C75D}" srcOrd="0" destOrd="0" presId="urn:microsoft.com/office/officeart/2005/8/layout/process1"/>
    <dgm:cxn modelId="{2308D9BE-F6CE-4D41-86D2-21B10EAA9C13}" type="presParOf" srcId="{DD7E6323-8C30-DB4C-8BB2-289E836A5370}" destId="{26469AC9-7F18-E64C-9B4E-F0A074F25776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4B475A-C2CC-8041-9880-C8D9E64FA5E6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5983577-6174-8D4B-9408-BA995DBA9579}">
      <dgm:prSet phldrT="[Text]"/>
      <dgm:spPr/>
      <dgm:t>
        <a:bodyPr/>
        <a:lstStyle/>
        <a:p>
          <a:r>
            <a:rPr lang="en-US" dirty="0"/>
            <a:t>Identification</a:t>
          </a:r>
        </a:p>
      </dgm:t>
    </dgm:pt>
    <dgm:pt modelId="{7BF1E3E3-3B48-594A-B342-1652463890BE}" type="parTrans" cxnId="{A481DCB6-0ADF-3544-BA8F-04B19CAF9A6D}">
      <dgm:prSet/>
      <dgm:spPr/>
      <dgm:t>
        <a:bodyPr/>
        <a:lstStyle/>
        <a:p>
          <a:endParaRPr lang="en-US"/>
        </a:p>
      </dgm:t>
    </dgm:pt>
    <dgm:pt modelId="{6D718529-BFE5-DA47-9E76-FA77DEE54C89}" type="sibTrans" cxnId="{A481DCB6-0ADF-3544-BA8F-04B19CAF9A6D}">
      <dgm:prSet/>
      <dgm:spPr/>
      <dgm:t>
        <a:bodyPr/>
        <a:lstStyle/>
        <a:p>
          <a:endParaRPr lang="en-US"/>
        </a:p>
      </dgm:t>
    </dgm:pt>
    <dgm:pt modelId="{A786842A-121B-654E-9066-221B3E9C078B}">
      <dgm:prSet phldrT="[Text]"/>
      <dgm:spPr/>
      <dgm:t>
        <a:bodyPr/>
        <a:lstStyle/>
        <a:p>
          <a:r>
            <a:rPr lang="en-US" dirty="0"/>
            <a:t>Records identified through database search, remove duplicates</a:t>
          </a:r>
        </a:p>
      </dgm:t>
    </dgm:pt>
    <dgm:pt modelId="{8B197B55-0673-2D4C-904A-535793E85CF7}" type="parTrans" cxnId="{38D377C7-E9EC-F048-B6A8-1E690124FE86}">
      <dgm:prSet/>
      <dgm:spPr/>
      <dgm:t>
        <a:bodyPr/>
        <a:lstStyle/>
        <a:p>
          <a:endParaRPr lang="en-US"/>
        </a:p>
      </dgm:t>
    </dgm:pt>
    <dgm:pt modelId="{389BCBB4-7A87-3C40-8439-FA927E593189}" type="sibTrans" cxnId="{38D377C7-E9EC-F048-B6A8-1E690124FE86}">
      <dgm:prSet/>
      <dgm:spPr/>
      <dgm:t>
        <a:bodyPr/>
        <a:lstStyle/>
        <a:p>
          <a:endParaRPr lang="en-US"/>
        </a:p>
      </dgm:t>
    </dgm:pt>
    <dgm:pt modelId="{7C81F8BD-795D-E742-A94B-7D04B7A3AFC4}">
      <dgm:prSet phldrT="[Text]"/>
      <dgm:spPr/>
      <dgm:t>
        <a:bodyPr/>
        <a:lstStyle/>
        <a:p>
          <a:r>
            <a:rPr lang="en-US" dirty="0"/>
            <a:t>Screening</a:t>
          </a:r>
        </a:p>
      </dgm:t>
    </dgm:pt>
    <dgm:pt modelId="{51E687A9-2E4A-3B40-9C09-C1CB695E334D}" type="parTrans" cxnId="{C9151FAF-7790-B14D-AFA7-AE81C207ED9D}">
      <dgm:prSet/>
      <dgm:spPr/>
      <dgm:t>
        <a:bodyPr/>
        <a:lstStyle/>
        <a:p>
          <a:endParaRPr lang="en-US"/>
        </a:p>
      </dgm:t>
    </dgm:pt>
    <dgm:pt modelId="{8CE21889-069E-D44C-82DD-7C7DE10A7B78}" type="sibTrans" cxnId="{C9151FAF-7790-B14D-AFA7-AE81C207ED9D}">
      <dgm:prSet/>
      <dgm:spPr/>
      <dgm:t>
        <a:bodyPr/>
        <a:lstStyle/>
        <a:p>
          <a:endParaRPr lang="en-US"/>
        </a:p>
      </dgm:t>
    </dgm:pt>
    <dgm:pt modelId="{731D4960-6731-9D46-A74E-94BDB0B45CC4}">
      <dgm:prSet phldrT="[Text]"/>
      <dgm:spPr/>
      <dgm:t>
        <a:bodyPr/>
        <a:lstStyle/>
        <a:p>
          <a:r>
            <a:rPr lang="en-US" dirty="0"/>
            <a:t>Records screened on selection criteria, wrong cohort, outcome, study design</a:t>
          </a:r>
        </a:p>
      </dgm:t>
    </dgm:pt>
    <dgm:pt modelId="{D9FB93C8-AD9A-2440-9DAC-1A9CE258406E}" type="parTrans" cxnId="{DBAC516C-4BC4-AA44-9697-049773833067}">
      <dgm:prSet/>
      <dgm:spPr/>
      <dgm:t>
        <a:bodyPr/>
        <a:lstStyle/>
        <a:p>
          <a:endParaRPr lang="en-US"/>
        </a:p>
      </dgm:t>
    </dgm:pt>
    <dgm:pt modelId="{A201E93A-886C-074A-843D-A864FA52436F}" type="sibTrans" cxnId="{DBAC516C-4BC4-AA44-9697-049773833067}">
      <dgm:prSet/>
      <dgm:spPr/>
      <dgm:t>
        <a:bodyPr/>
        <a:lstStyle/>
        <a:p>
          <a:endParaRPr lang="en-US"/>
        </a:p>
      </dgm:t>
    </dgm:pt>
    <dgm:pt modelId="{911A33E2-C8A6-BF4C-9F5F-9243CD4F3FCC}">
      <dgm:prSet phldrT="[Text]"/>
      <dgm:spPr/>
      <dgm:t>
        <a:bodyPr/>
        <a:lstStyle/>
        <a:p>
          <a:r>
            <a:rPr lang="en-US" dirty="0"/>
            <a:t>Eligibility</a:t>
          </a:r>
        </a:p>
      </dgm:t>
    </dgm:pt>
    <dgm:pt modelId="{AE2E134B-D9B0-4C41-A377-B1E79D16B45B}" type="parTrans" cxnId="{9B127041-EA16-B547-84A6-4C1730E9F4A5}">
      <dgm:prSet/>
      <dgm:spPr/>
      <dgm:t>
        <a:bodyPr/>
        <a:lstStyle/>
        <a:p>
          <a:endParaRPr lang="en-US"/>
        </a:p>
      </dgm:t>
    </dgm:pt>
    <dgm:pt modelId="{AD0BE6B4-2613-B345-AF6D-4E534E3C2F2E}" type="sibTrans" cxnId="{9B127041-EA16-B547-84A6-4C1730E9F4A5}">
      <dgm:prSet/>
      <dgm:spPr/>
      <dgm:t>
        <a:bodyPr/>
        <a:lstStyle/>
        <a:p>
          <a:endParaRPr lang="en-US"/>
        </a:p>
      </dgm:t>
    </dgm:pt>
    <dgm:pt modelId="{86D0DDCB-2C7E-7E46-AFFA-3F246DEF8572}">
      <dgm:prSet phldrT="[Text]"/>
      <dgm:spPr/>
      <dgm:t>
        <a:bodyPr/>
        <a:lstStyle/>
        <a:p>
          <a:r>
            <a:rPr lang="en-US" dirty="0"/>
            <a:t>Case reports, reviews, outcome of interests, no comparable cohorts</a:t>
          </a:r>
        </a:p>
      </dgm:t>
    </dgm:pt>
    <dgm:pt modelId="{05160440-0592-1640-B275-9D886B358E10}" type="parTrans" cxnId="{4FE62B03-C6B1-8147-A692-6AEB6AEA036D}">
      <dgm:prSet/>
      <dgm:spPr/>
      <dgm:t>
        <a:bodyPr/>
        <a:lstStyle/>
        <a:p>
          <a:endParaRPr lang="en-US"/>
        </a:p>
      </dgm:t>
    </dgm:pt>
    <dgm:pt modelId="{34A831BF-D57F-514E-AC93-E6FD5335B388}" type="sibTrans" cxnId="{4FE62B03-C6B1-8147-A692-6AEB6AEA036D}">
      <dgm:prSet/>
      <dgm:spPr/>
      <dgm:t>
        <a:bodyPr/>
        <a:lstStyle/>
        <a:p>
          <a:endParaRPr lang="en-US"/>
        </a:p>
      </dgm:t>
    </dgm:pt>
    <dgm:pt modelId="{6E53AFEF-BE5C-8C40-9FB6-52FFC474ED9E}">
      <dgm:prSet/>
      <dgm:spPr/>
      <dgm:t>
        <a:bodyPr/>
        <a:lstStyle/>
        <a:p>
          <a:r>
            <a:rPr lang="en-US" dirty="0"/>
            <a:t>Inclusion</a:t>
          </a:r>
        </a:p>
      </dgm:t>
    </dgm:pt>
    <dgm:pt modelId="{A1CBBD7A-B99E-E149-95CF-C1289E89C87E}" type="parTrans" cxnId="{4349BEE4-2A38-D944-B1DB-F9848A450EDB}">
      <dgm:prSet/>
      <dgm:spPr/>
      <dgm:t>
        <a:bodyPr/>
        <a:lstStyle/>
        <a:p>
          <a:endParaRPr lang="en-US"/>
        </a:p>
      </dgm:t>
    </dgm:pt>
    <dgm:pt modelId="{1F6A2D6B-70C3-7F48-B16F-DA668FE14B07}" type="sibTrans" cxnId="{4349BEE4-2A38-D944-B1DB-F9848A450EDB}">
      <dgm:prSet/>
      <dgm:spPr/>
      <dgm:t>
        <a:bodyPr/>
        <a:lstStyle/>
        <a:p>
          <a:endParaRPr lang="en-US"/>
        </a:p>
      </dgm:t>
    </dgm:pt>
    <dgm:pt modelId="{1D174B5A-577E-FD48-8BEC-90549B795AFC}" type="pres">
      <dgm:prSet presAssocID="{8D4B475A-C2CC-8041-9880-C8D9E64FA5E6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60F2B7FA-6507-424E-BC56-4638D850CBB3}" type="pres">
      <dgm:prSet presAssocID="{85983577-6174-8D4B-9408-BA995DBA9579}" presName="parentText1" presStyleLbl="node1" presStyleIdx="0" presStyleCnt="4">
        <dgm:presLayoutVars>
          <dgm:chMax/>
          <dgm:chPref val="3"/>
          <dgm:bulletEnabled val="1"/>
        </dgm:presLayoutVars>
      </dgm:prSet>
      <dgm:spPr/>
    </dgm:pt>
    <dgm:pt modelId="{2995D44F-BA5E-2E4C-AE66-520141C4B545}" type="pres">
      <dgm:prSet presAssocID="{85983577-6174-8D4B-9408-BA995DBA9579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D225099A-E64C-EB44-A049-5400CCFD5A8C}" type="pres">
      <dgm:prSet presAssocID="{7C81F8BD-795D-E742-A94B-7D04B7A3AFC4}" presName="parentText2" presStyleLbl="node1" presStyleIdx="1" presStyleCnt="4">
        <dgm:presLayoutVars>
          <dgm:chMax/>
          <dgm:chPref val="3"/>
          <dgm:bulletEnabled val="1"/>
        </dgm:presLayoutVars>
      </dgm:prSet>
      <dgm:spPr/>
    </dgm:pt>
    <dgm:pt modelId="{A299C05A-016E-6F4C-8220-DA5F0DBE7C76}" type="pres">
      <dgm:prSet presAssocID="{7C81F8BD-795D-E742-A94B-7D04B7A3AFC4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0D01D78D-A360-374F-8548-C45F9B055408}" type="pres">
      <dgm:prSet presAssocID="{911A33E2-C8A6-BF4C-9F5F-9243CD4F3FCC}" presName="parentText3" presStyleLbl="node1" presStyleIdx="2" presStyleCnt="4">
        <dgm:presLayoutVars>
          <dgm:chMax/>
          <dgm:chPref val="3"/>
          <dgm:bulletEnabled val="1"/>
        </dgm:presLayoutVars>
      </dgm:prSet>
      <dgm:spPr/>
    </dgm:pt>
    <dgm:pt modelId="{C6961A7A-6597-5F45-A133-31B9F6B6CBD8}" type="pres">
      <dgm:prSet presAssocID="{911A33E2-C8A6-BF4C-9F5F-9243CD4F3FCC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  <dgm:pt modelId="{F12D6E20-27D0-5442-AA5D-39045A6E30A1}" type="pres">
      <dgm:prSet presAssocID="{6E53AFEF-BE5C-8C40-9FB6-52FFC474ED9E}" presName="parentText4" presStyleLbl="node1" presStyleIdx="3" presStyleCnt="4">
        <dgm:presLayoutVars>
          <dgm:chMax/>
          <dgm:chPref val="3"/>
          <dgm:bulletEnabled val="1"/>
        </dgm:presLayoutVars>
      </dgm:prSet>
      <dgm:spPr/>
    </dgm:pt>
  </dgm:ptLst>
  <dgm:cxnLst>
    <dgm:cxn modelId="{4FE62B03-C6B1-8147-A692-6AEB6AEA036D}" srcId="{911A33E2-C8A6-BF4C-9F5F-9243CD4F3FCC}" destId="{86D0DDCB-2C7E-7E46-AFFA-3F246DEF8572}" srcOrd="0" destOrd="0" parTransId="{05160440-0592-1640-B275-9D886B358E10}" sibTransId="{34A831BF-D57F-514E-AC93-E6FD5335B388}"/>
    <dgm:cxn modelId="{C2E6C81C-87C8-2241-8B37-7C132A81CA4D}" type="presOf" srcId="{911A33E2-C8A6-BF4C-9F5F-9243CD4F3FCC}" destId="{0D01D78D-A360-374F-8548-C45F9B055408}" srcOrd="0" destOrd="0" presId="urn:microsoft.com/office/officeart/2009/3/layout/IncreasingArrowsProcess"/>
    <dgm:cxn modelId="{35C55127-7DE8-E145-ACA9-812BE1121495}" type="presOf" srcId="{6E53AFEF-BE5C-8C40-9FB6-52FFC474ED9E}" destId="{F12D6E20-27D0-5442-AA5D-39045A6E30A1}" srcOrd="0" destOrd="0" presId="urn:microsoft.com/office/officeart/2009/3/layout/IncreasingArrowsProcess"/>
    <dgm:cxn modelId="{710F9831-4B21-BA4B-96AD-70061AA6C617}" type="presOf" srcId="{7C81F8BD-795D-E742-A94B-7D04B7A3AFC4}" destId="{D225099A-E64C-EB44-A049-5400CCFD5A8C}" srcOrd="0" destOrd="0" presId="urn:microsoft.com/office/officeart/2009/3/layout/IncreasingArrowsProcess"/>
    <dgm:cxn modelId="{9B127041-EA16-B547-84A6-4C1730E9F4A5}" srcId="{8D4B475A-C2CC-8041-9880-C8D9E64FA5E6}" destId="{911A33E2-C8A6-BF4C-9F5F-9243CD4F3FCC}" srcOrd="2" destOrd="0" parTransId="{AE2E134B-D9B0-4C41-A377-B1E79D16B45B}" sibTransId="{AD0BE6B4-2613-B345-AF6D-4E534E3C2F2E}"/>
    <dgm:cxn modelId="{DBAC516C-4BC4-AA44-9697-049773833067}" srcId="{7C81F8BD-795D-E742-A94B-7D04B7A3AFC4}" destId="{731D4960-6731-9D46-A74E-94BDB0B45CC4}" srcOrd="0" destOrd="0" parTransId="{D9FB93C8-AD9A-2440-9DAC-1A9CE258406E}" sibTransId="{A201E93A-886C-074A-843D-A864FA52436F}"/>
    <dgm:cxn modelId="{90630B92-01B4-DA4A-932F-0F7B74CDD839}" type="presOf" srcId="{85983577-6174-8D4B-9408-BA995DBA9579}" destId="{60F2B7FA-6507-424E-BC56-4638D850CBB3}" srcOrd="0" destOrd="0" presId="urn:microsoft.com/office/officeart/2009/3/layout/IncreasingArrowsProcess"/>
    <dgm:cxn modelId="{97E7F19A-29CA-A94B-83DD-EEC60FB01E2E}" type="presOf" srcId="{731D4960-6731-9D46-A74E-94BDB0B45CC4}" destId="{A299C05A-016E-6F4C-8220-DA5F0DBE7C76}" srcOrd="0" destOrd="0" presId="urn:microsoft.com/office/officeart/2009/3/layout/IncreasingArrowsProcess"/>
    <dgm:cxn modelId="{C9151FAF-7790-B14D-AFA7-AE81C207ED9D}" srcId="{8D4B475A-C2CC-8041-9880-C8D9E64FA5E6}" destId="{7C81F8BD-795D-E742-A94B-7D04B7A3AFC4}" srcOrd="1" destOrd="0" parTransId="{51E687A9-2E4A-3B40-9C09-C1CB695E334D}" sibTransId="{8CE21889-069E-D44C-82DD-7C7DE10A7B78}"/>
    <dgm:cxn modelId="{A481DCB6-0ADF-3544-BA8F-04B19CAF9A6D}" srcId="{8D4B475A-C2CC-8041-9880-C8D9E64FA5E6}" destId="{85983577-6174-8D4B-9408-BA995DBA9579}" srcOrd="0" destOrd="0" parTransId="{7BF1E3E3-3B48-594A-B342-1652463890BE}" sibTransId="{6D718529-BFE5-DA47-9E76-FA77DEE54C89}"/>
    <dgm:cxn modelId="{807754BE-C498-714F-A88B-5A5161F0521F}" type="presOf" srcId="{A786842A-121B-654E-9066-221B3E9C078B}" destId="{2995D44F-BA5E-2E4C-AE66-520141C4B545}" srcOrd="0" destOrd="0" presId="urn:microsoft.com/office/officeart/2009/3/layout/IncreasingArrowsProcess"/>
    <dgm:cxn modelId="{38D377C7-E9EC-F048-B6A8-1E690124FE86}" srcId="{85983577-6174-8D4B-9408-BA995DBA9579}" destId="{A786842A-121B-654E-9066-221B3E9C078B}" srcOrd="0" destOrd="0" parTransId="{8B197B55-0673-2D4C-904A-535793E85CF7}" sibTransId="{389BCBB4-7A87-3C40-8439-FA927E593189}"/>
    <dgm:cxn modelId="{1C4F59D7-7E35-A24E-BFA4-F9B0B20E8C37}" type="presOf" srcId="{8D4B475A-C2CC-8041-9880-C8D9E64FA5E6}" destId="{1D174B5A-577E-FD48-8BEC-90549B795AFC}" srcOrd="0" destOrd="0" presId="urn:microsoft.com/office/officeart/2009/3/layout/IncreasingArrowsProcess"/>
    <dgm:cxn modelId="{4349BEE4-2A38-D944-B1DB-F9848A450EDB}" srcId="{8D4B475A-C2CC-8041-9880-C8D9E64FA5E6}" destId="{6E53AFEF-BE5C-8C40-9FB6-52FFC474ED9E}" srcOrd="3" destOrd="0" parTransId="{A1CBBD7A-B99E-E149-95CF-C1289E89C87E}" sibTransId="{1F6A2D6B-70C3-7F48-B16F-DA668FE14B07}"/>
    <dgm:cxn modelId="{5B5307F1-4DB8-D245-86E4-CDC303881923}" type="presOf" srcId="{86D0DDCB-2C7E-7E46-AFFA-3F246DEF8572}" destId="{C6961A7A-6597-5F45-A133-31B9F6B6CBD8}" srcOrd="0" destOrd="0" presId="urn:microsoft.com/office/officeart/2009/3/layout/IncreasingArrowsProcess"/>
    <dgm:cxn modelId="{3C7D6158-A044-7242-957A-57E8D9A64919}" type="presParOf" srcId="{1D174B5A-577E-FD48-8BEC-90549B795AFC}" destId="{60F2B7FA-6507-424E-BC56-4638D850CBB3}" srcOrd="0" destOrd="0" presId="urn:microsoft.com/office/officeart/2009/3/layout/IncreasingArrowsProcess"/>
    <dgm:cxn modelId="{595B80F6-64CF-5646-8488-6CECB768AA0B}" type="presParOf" srcId="{1D174B5A-577E-FD48-8BEC-90549B795AFC}" destId="{2995D44F-BA5E-2E4C-AE66-520141C4B545}" srcOrd="1" destOrd="0" presId="urn:microsoft.com/office/officeart/2009/3/layout/IncreasingArrowsProcess"/>
    <dgm:cxn modelId="{DD7FCBD5-75F6-3D45-A82E-1694CFF41D90}" type="presParOf" srcId="{1D174B5A-577E-FD48-8BEC-90549B795AFC}" destId="{D225099A-E64C-EB44-A049-5400CCFD5A8C}" srcOrd="2" destOrd="0" presId="urn:microsoft.com/office/officeart/2009/3/layout/IncreasingArrowsProcess"/>
    <dgm:cxn modelId="{0DA8A90B-7F38-1742-8F11-7A9C70237CAC}" type="presParOf" srcId="{1D174B5A-577E-FD48-8BEC-90549B795AFC}" destId="{A299C05A-016E-6F4C-8220-DA5F0DBE7C76}" srcOrd="3" destOrd="0" presId="urn:microsoft.com/office/officeart/2009/3/layout/IncreasingArrowsProcess"/>
    <dgm:cxn modelId="{54B62E4B-0AC3-874F-B568-7099A81C302C}" type="presParOf" srcId="{1D174B5A-577E-FD48-8BEC-90549B795AFC}" destId="{0D01D78D-A360-374F-8548-C45F9B055408}" srcOrd="4" destOrd="0" presId="urn:microsoft.com/office/officeart/2009/3/layout/IncreasingArrowsProcess"/>
    <dgm:cxn modelId="{C8DA2838-4234-2F41-A906-6937C56AA2E6}" type="presParOf" srcId="{1D174B5A-577E-FD48-8BEC-90549B795AFC}" destId="{C6961A7A-6597-5F45-A133-31B9F6B6CBD8}" srcOrd="5" destOrd="0" presId="urn:microsoft.com/office/officeart/2009/3/layout/IncreasingArrowsProcess"/>
    <dgm:cxn modelId="{D3E8560A-6617-674C-8F8B-1FD83AC72EBC}" type="presParOf" srcId="{1D174B5A-577E-FD48-8BEC-90549B795AFC}" destId="{F12D6E20-27D0-5442-AA5D-39045A6E30A1}" srcOrd="6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E638-A256-EF42-8BCF-D7514CC382BF}">
      <dsp:nvSpPr>
        <dsp:cNvPr id="0" name=""/>
        <dsp:cNvSpPr/>
      </dsp:nvSpPr>
      <dsp:spPr>
        <a:xfrm>
          <a:off x="4621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Narrative review</a:t>
          </a:r>
        </a:p>
      </dsp:txBody>
      <dsp:txXfrm>
        <a:off x="40127" y="1605038"/>
        <a:ext cx="1949441" cy="1141260"/>
      </dsp:txXfrm>
    </dsp:sp>
    <dsp:sp modelId="{E6DAB8E3-8D8A-944E-9507-130E920E5861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27119" y="2025346"/>
        <a:ext cx="299835" cy="300644"/>
      </dsp:txXfrm>
    </dsp:sp>
    <dsp:sp modelId="{158EC63E-14BE-6B4E-94D3-A6B86F7B8B9D}">
      <dsp:nvSpPr>
        <dsp:cNvPr id="0" name=""/>
        <dsp:cNvSpPr/>
      </dsp:nvSpPr>
      <dsp:spPr>
        <a:xfrm>
          <a:off x="2833255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Systematic review</a:t>
          </a:r>
        </a:p>
      </dsp:txBody>
      <dsp:txXfrm>
        <a:off x="2868761" y="1605038"/>
        <a:ext cx="1949441" cy="1141260"/>
      </dsp:txXfrm>
    </dsp:sp>
    <dsp:sp modelId="{F449C8EA-8970-8B48-9648-A5683BB8B347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55754" y="2025346"/>
        <a:ext cx="299835" cy="300644"/>
      </dsp:txXfrm>
    </dsp:sp>
    <dsp:sp modelId="{9FBA741A-57E7-854F-98BC-5FAD635E0671}">
      <dsp:nvSpPr>
        <dsp:cNvPr id="0" name=""/>
        <dsp:cNvSpPr/>
      </dsp:nvSpPr>
      <dsp:spPr>
        <a:xfrm>
          <a:off x="5661890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Meta-analysis</a:t>
          </a:r>
        </a:p>
      </dsp:txBody>
      <dsp:txXfrm>
        <a:off x="5697396" y="1605038"/>
        <a:ext cx="1949441" cy="1141260"/>
      </dsp:txXfrm>
    </dsp:sp>
    <dsp:sp modelId="{1D3E9F04-9121-074A-83F5-CCAB879580B4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7884389" y="2025346"/>
        <a:ext cx="299835" cy="300644"/>
      </dsp:txXfrm>
    </dsp:sp>
    <dsp:sp modelId="{26469AC9-7F18-E64C-9B4E-F0A074F25776}">
      <dsp:nvSpPr>
        <dsp:cNvPr id="0" name=""/>
        <dsp:cNvSpPr/>
      </dsp:nvSpPr>
      <dsp:spPr>
        <a:xfrm>
          <a:off x="8490525" y="1569532"/>
          <a:ext cx="2020453" cy="12122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Individual patient data pooling (IDP)</a:t>
          </a:r>
        </a:p>
      </dsp:txBody>
      <dsp:txXfrm>
        <a:off x="8526031" y="1605038"/>
        <a:ext cx="1949441" cy="1141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2B7FA-6507-424E-BC56-4638D850CBB3}">
      <dsp:nvSpPr>
        <dsp:cNvPr id="0" name=""/>
        <dsp:cNvSpPr/>
      </dsp:nvSpPr>
      <dsp:spPr>
        <a:xfrm>
          <a:off x="1042006" y="178622"/>
          <a:ext cx="8431587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Identification</a:t>
          </a:r>
        </a:p>
      </dsp:txBody>
      <dsp:txXfrm>
        <a:off x="1042006" y="485500"/>
        <a:ext cx="8124709" cy="613756"/>
      </dsp:txXfrm>
    </dsp:sp>
    <dsp:sp modelId="{2995D44F-BA5E-2E4C-AE66-520141C4B545}">
      <dsp:nvSpPr>
        <dsp:cNvPr id="0" name=""/>
        <dsp:cNvSpPr/>
      </dsp:nvSpPr>
      <dsp:spPr>
        <a:xfrm>
          <a:off x="1042006" y="1127214"/>
          <a:ext cx="1943480" cy="227052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Records identified through database search, remove duplicates</a:t>
          </a:r>
        </a:p>
      </dsp:txBody>
      <dsp:txXfrm>
        <a:off x="1042006" y="1127214"/>
        <a:ext cx="1943480" cy="2270528"/>
      </dsp:txXfrm>
    </dsp:sp>
    <dsp:sp modelId="{D225099A-E64C-EB44-A049-5400CCFD5A8C}">
      <dsp:nvSpPr>
        <dsp:cNvPr id="0" name=""/>
        <dsp:cNvSpPr/>
      </dsp:nvSpPr>
      <dsp:spPr>
        <a:xfrm>
          <a:off x="2985487" y="587648"/>
          <a:ext cx="6488106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Screening</a:t>
          </a:r>
        </a:p>
      </dsp:txBody>
      <dsp:txXfrm>
        <a:off x="2985487" y="894526"/>
        <a:ext cx="6181228" cy="613756"/>
      </dsp:txXfrm>
    </dsp:sp>
    <dsp:sp modelId="{A299C05A-016E-6F4C-8220-DA5F0DBE7C76}">
      <dsp:nvSpPr>
        <dsp:cNvPr id="0" name=""/>
        <dsp:cNvSpPr/>
      </dsp:nvSpPr>
      <dsp:spPr>
        <a:xfrm>
          <a:off x="2985487" y="1536239"/>
          <a:ext cx="1943480" cy="22126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Records screened on selection criteria, wrong cohort, outcome, study design</a:t>
          </a:r>
        </a:p>
      </dsp:txBody>
      <dsp:txXfrm>
        <a:off x="2985487" y="1536239"/>
        <a:ext cx="1943480" cy="2212655"/>
      </dsp:txXfrm>
    </dsp:sp>
    <dsp:sp modelId="{0D01D78D-A360-374F-8548-C45F9B055408}">
      <dsp:nvSpPr>
        <dsp:cNvPr id="0" name=""/>
        <dsp:cNvSpPr/>
      </dsp:nvSpPr>
      <dsp:spPr>
        <a:xfrm>
          <a:off x="4928968" y="996673"/>
          <a:ext cx="4544625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Eligibility</a:t>
          </a:r>
        </a:p>
      </dsp:txBody>
      <dsp:txXfrm>
        <a:off x="4928968" y="1303551"/>
        <a:ext cx="4237747" cy="613756"/>
      </dsp:txXfrm>
    </dsp:sp>
    <dsp:sp modelId="{C6961A7A-6597-5F45-A133-31B9F6B6CBD8}">
      <dsp:nvSpPr>
        <dsp:cNvPr id="0" name=""/>
        <dsp:cNvSpPr/>
      </dsp:nvSpPr>
      <dsp:spPr>
        <a:xfrm>
          <a:off x="4928968" y="1945265"/>
          <a:ext cx="1943480" cy="22274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Case reports, reviews, outcome of interests, no comparable cohorts</a:t>
          </a:r>
        </a:p>
      </dsp:txBody>
      <dsp:txXfrm>
        <a:off x="4928968" y="1945265"/>
        <a:ext cx="1943480" cy="2227449"/>
      </dsp:txXfrm>
    </dsp:sp>
    <dsp:sp modelId="{F12D6E20-27D0-5442-AA5D-39045A6E30A1}">
      <dsp:nvSpPr>
        <dsp:cNvPr id="0" name=""/>
        <dsp:cNvSpPr/>
      </dsp:nvSpPr>
      <dsp:spPr>
        <a:xfrm>
          <a:off x="6872449" y="1405699"/>
          <a:ext cx="2601144" cy="12275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48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Inclusion</a:t>
          </a:r>
        </a:p>
      </dsp:txBody>
      <dsp:txXfrm>
        <a:off x="6872449" y="1712577"/>
        <a:ext cx="2294266" cy="613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450E1-B7A7-A74F-B45D-47B69A00B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D29BC3-32AA-76CC-7246-AA5F690B07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55DAC-EBA9-E983-0C69-F8696386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3300B-ECF6-1A3F-19FA-488791CC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51266-5483-A2F7-563A-DCF347F4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ED84-36CF-30AF-0ABB-3E88808C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7B1E1-4829-5389-AC88-3AA09E44F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1E42D-CDEB-B63C-2706-B7964FAB0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82673-C715-E3AB-CD81-6514F1274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4B8F-4832-9DD0-A721-0910AC38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0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639B22-F34E-8885-D5A4-342DE11810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F309F-B311-6972-8401-81A94F28D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16BA9-CD44-718A-C56C-D1B38A451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ADE7-33FA-C2B9-33DA-58214B1B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029BD-9F91-80CD-3C17-FAD01139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8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268A0-8B3B-2F81-43FB-2D86EC959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28214-2218-B695-938A-0EA3CB542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93A1-7434-F43D-BEE7-507438CB3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22BF-1E79-9EFB-61DC-6560A8BEC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9E46C-EEB2-B4FF-0F78-60D44DB2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4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16B9-7FAC-6C25-49EF-2DEB5AE7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C2485-7DCB-877C-6AD2-9FC0CF81D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B806B-F871-FC0B-B9B6-CA9710F8C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EA07F-1585-9A56-006A-B94DA2C8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88423-E8B9-8DB0-3AA6-1C155A92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14A21-2D8F-865E-B7E5-B9BA72B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D72B8-D716-1BFA-5D7D-E9703E540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1FA0F-B6EC-D4AF-A8A3-5E3172EF6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FFE7D-E937-6AB0-55F6-A5A6820F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B2E4-2E6B-BF99-F11A-D0291FB53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74F85-A5BF-CD5E-560B-0978C7A5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1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1972C-CE18-EC10-C930-F40E611A4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F1F2B-85DC-AEA5-C703-A82AD3AC9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A57A7-6FA0-C961-7B09-889FBF06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60215-B4A6-C772-F665-097DBBB94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46B1F-862F-C445-69F9-3DA29B5729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5C784C-1F32-7280-D6FB-E704017E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8AEAC-7380-80F3-69ED-DC08FB30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6F60C-4542-3514-0670-12A104DBA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3081-2C7C-9291-09EC-66187278F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3A21B-3B1D-3CE5-2CF8-90260CCD2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2FD7D-409D-CD68-3FFB-8DB20EC9E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B705ED-DE12-CDEB-0E25-248789A9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35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E0DF4-C7EC-85BE-DDE5-5700B978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BFD9A-ECC4-7D87-C5A6-87B380339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0413E-F71C-F1B3-C529-0ED39AE8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35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C3EB-6BD3-973B-5000-BCFB0E8C8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B9BCF-7893-14BF-A136-5A0FD8B22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86FCC-B503-45A0-CF38-BCCA43226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015EA1-8779-8EA3-07D7-1D5A8166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6AB7F-B1B2-521D-03A4-C6B319C70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9602-041E-A503-D5EB-5DE43940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A927-5359-0159-93DE-AF427D4E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C0BFC-8DC0-C159-765D-0DF088156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611EA-52E1-1933-1BA1-191F2AF47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29D41-4373-A860-72A5-789AFA5F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18A5-BD9C-A463-F7AA-FB50C617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7E0B0-70E4-D529-B8AD-44ADAD3EE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4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0EDA33-0846-73A0-BD73-E95006942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67821-2FCC-82A1-8F53-131989E9E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D69B1-D440-E671-70B1-9E87F889F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C165-31CD-C447-AD1D-107E694ABEC5}" type="datetimeFigureOut">
              <a:rPr lang="en-US" smtClean="0"/>
              <a:t>12/12/23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6C00F-FB1E-DFD3-F1E9-B601A001F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534F5-EB2C-660F-294D-FEB25D6DA4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A8BE1-ADDE-EB45-A93B-A1D7F5657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7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flin-computatio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ncbi.nlm.nih.gov/mesh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ran.r-project.org/web/packages/forestplot/vignettes/forestplot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Shrikant.pawar@yale.edu" TargetMode="External"/><Relationship Id="rId2" Type="http://schemas.openxmlformats.org/officeDocument/2006/relationships/hyperlink" Target="https://scholar.google.com/citations?user=SvcIPSsAAAAJ&amp;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7716A-0658-7D75-91B0-A225930346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Systematic Review and Meta-analysis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E3DD4-DF4A-701F-D7F7-ED7940C79D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Pawar Shrikant</a:t>
            </a:r>
          </a:p>
          <a:p>
            <a:r>
              <a:rPr lang="en-US" sz="1400" dirty="0"/>
              <a:t>Assistant Professor, Claflin University</a:t>
            </a:r>
          </a:p>
          <a:p>
            <a:r>
              <a:rPr lang="en-US" sz="1400" dirty="0"/>
              <a:t>Research Affiliate, Yale University</a:t>
            </a:r>
          </a:p>
          <a:p>
            <a:r>
              <a:rPr lang="en-US" sz="1400" dirty="0"/>
              <a:t>Co-founder, </a:t>
            </a:r>
            <a:r>
              <a:rPr lang="en-US" sz="1400" dirty="0" err="1"/>
              <a:t>ChestAi</a:t>
            </a:r>
            <a:endParaRPr lang="en-US" sz="1400" dirty="0"/>
          </a:p>
          <a:p>
            <a:r>
              <a:rPr lang="en-US" sz="1400" dirty="0">
                <a:hlinkClick r:id="rId2"/>
              </a:rPr>
              <a:t>https://www.claflin-computation.com/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42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D10F-1BD9-D81C-1217-E3058B92E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intervention</a:t>
            </a:r>
          </a:p>
        </p:txBody>
      </p:sp>
      <p:pic>
        <p:nvPicPr>
          <p:cNvPr id="5" name="Content Placeholder 4" descr="A screenshot of a medical website&#10;&#10;Description automatically generated">
            <a:extLst>
              <a:ext uri="{FF2B5EF4-FFF2-40B4-BE49-F238E27FC236}">
                <a16:creationId xmlns:a16="http://schemas.microsoft.com/office/drawing/2014/main" id="{71265438-7AE9-4F6F-A261-4433D30E8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508453"/>
            <a:ext cx="5556021" cy="6224655"/>
          </a:xfrm>
        </p:spPr>
      </p:pic>
    </p:spTree>
    <p:extLst>
      <p:ext uri="{BB962C8B-B14F-4D97-AF65-F5344CB8AC3E}">
        <p14:creationId xmlns:p14="http://schemas.microsoft.com/office/powerpoint/2010/main" val="328829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AB62-EA42-3D76-27E8-9FFF05CD4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Conducting a systematic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F992E-EE42-1E95-B0F4-34C13D13C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specific research question</a:t>
            </a:r>
          </a:p>
          <a:p>
            <a:r>
              <a:rPr lang="en-US" dirty="0"/>
              <a:t>Draft the search strategy: Keywords, inclusion, exclusion criteria’s, limits</a:t>
            </a:r>
          </a:p>
          <a:p>
            <a:r>
              <a:rPr lang="en-US" dirty="0"/>
              <a:t>Register your reviews: Example Prospero: International prospective register for systematic reviews</a:t>
            </a:r>
          </a:p>
          <a:p>
            <a:r>
              <a:rPr lang="en-US" dirty="0"/>
              <a:t>Systematic search for data, check the data and articles sources (PubMed, EMBASE, Google scholar, etc.)</a:t>
            </a:r>
          </a:p>
        </p:txBody>
      </p:sp>
    </p:spTree>
    <p:extLst>
      <p:ext uri="{BB962C8B-B14F-4D97-AF65-F5344CB8AC3E}">
        <p14:creationId xmlns:p14="http://schemas.microsoft.com/office/powerpoint/2010/main" val="291087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78BE4-E5F3-45C8-440D-38BAEDF1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3E832-00F2-07B4-C54B-FA2143AF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Controlled vocabulary (</a:t>
            </a:r>
            <a:r>
              <a:rPr lang="en-US" dirty="0" err="1"/>
              <a:t>MeSH</a:t>
            </a:r>
            <a:r>
              <a:rPr lang="en-US" dirty="0"/>
              <a:t> Headlines). </a:t>
            </a:r>
            <a:r>
              <a:rPr lang="en-US" dirty="0">
                <a:hlinkClick r:id="rId2"/>
              </a:rPr>
              <a:t>https://www.ncbi.nlm.nih.gov/mesh/</a:t>
            </a:r>
            <a:r>
              <a:rPr lang="en-US" dirty="0"/>
              <a:t> </a:t>
            </a:r>
          </a:p>
        </p:txBody>
      </p:sp>
      <p:pic>
        <p:nvPicPr>
          <p:cNvPr id="5" name="Picture 4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68C55351-657D-054D-38C7-89848A1C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9" y="2956579"/>
            <a:ext cx="7772400" cy="299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3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173A0-EEB7-9470-F439-8FE85101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Continued: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4423-A781-75DE-9A86-4F952CA56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Hemorrhage vs Brain Hemorrhage, check the differences.</a:t>
            </a:r>
          </a:p>
          <a:p>
            <a:endParaRPr lang="en-US" dirty="0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383A7FF-4F92-19F5-09AE-9DAD441B2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50" y="2797692"/>
            <a:ext cx="5053080" cy="235320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CBC742B-4372-45F4-073A-A4D859951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727" y="2770693"/>
            <a:ext cx="5149323" cy="24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62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E7DB7-F4F6-805F-95B1-0C6C3D10D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PubMed Search Builder</a:t>
            </a:r>
          </a:p>
        </p:txBody>
      </p:sp>
      <p:pic>
        <p:nvPicPr>
          <p:cNvPr id="5" name="Content Placeholder 4" descr="A screenshot of a web browser&#10;&#10;Description automatically generated">
            <a:extLst>
              <a:ext uri="{FF2B5EF4-FFF2-40B4-BE49-F238E27FC236}">
                <a16:creationId xmlns:a16="http://schemas.microsoft.com/office/drawing/2014/main" id="{F4FFA05E-8ED7-928C-F80F-8FBDFBEA0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9001" y="173296"/>
            <a:ext cx="3744686" cy="6511408"/>
          </a:xfrm>
        </p:spPr>
      </p:pic>
    </p:spTree>
    <p:extLst>
      <p:ext uri="{BB962C8B-B14F-4D97-AF65-F5344CB8AC3E}">
        <p14:creationId xmlns:p14="http://schemas.microsoft.com/office/powerpoint/2010/main" val="2072669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2B9D-E601-C81A-3AB7-7223651B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MeSH</a:t>
            </a:r>
            <a:r>
              <a:rPr lang="en-US" dirty="0"/>
              <a:t>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E48E-6C15-EBB4-239E-AEFDE3550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791"/>
            <a:ext cx="10515600" cy="4351338"/>
          </a:xfrm>
        </p:spPr>
        <p:txBody>
          <a:bodyPr/>
          <a:lstStyle/>
          <a:p>
            <a:r>
              <a:rPr lang="en-US" dirty="0"/>
              <a:t>Title</a:t>
            </a:r>
          </a:p>
          <a:p>
            <a:r>
              <a:rPr lang="en-US" dirty="0"/>
              <a:t>Authors and affiliations</a:t>
            </a:r>
          </a:p>
          <a:p>
            <a:r>
              <a:rPr lang="en-US" dirty="0"/>
              <a:t>Abstract</a:t>
            </a:r>
          </a:p>
          <a:p>
            <a:r>
              <a:rPr lang="en-US" dirty="0" err="1"/>
              <a:t>MeSH</a:t>
            </a:r>
            <a:r>
              <a:rPr lang="en-US" dirty="0"/>
              <a:t> terms</a:t>
            </a:r>
          </a:p>
          <a:p>
            <a:r>
              <a:rPr lang="en-US" dirty="0"/>
              <a:t>Try also google scholar</a:t>
            </a:r>
          </a:p>
        </p:txBody>
      </p:sp>
      <p:pic>
        <p:nvPicPr>
          <p:cNvPr id="4" name="Content Placeholder 4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2567433D-77D2-0E76-8FBC-7A77F09D8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536" y="681037"/>
            <a:ext cx="6549175" cy="5998152"/>
          </a:xfrm>
          <a:prstGeom prst="rect">
            <a:avLst/>
          </a:prstGeom>
        </p:spPr>
      </p:pic>
      <p:pic>
        <p:nvPicPr>
          <p:cNvPr id="6" name="Picture 5" descr="A medical survey form with many words&#10;&#10;Description automatically generated">
            <a:extLst>
              <a:ext uri="{FF2B5EF4-FFF2-40B4-BE49-F238E27FC236}">
                <a16:creationId xmlns:a16="http://schemas.microsoft.com/office/drawing/2014/main" id="{47842194-04DA-F0D8-3A10-1B3E5775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1"/>
            <a:ext cx="4267390" cy="289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1B78F-57AE-E058-9CA0-D510E16F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process: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39EA59E-D42C-F945-F223-1CCFDA462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6706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0725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00A9D-879E-0474-4470-FCEDA226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final </a:t>
            </a:r>
            <a:br>
              <a:rPr lang="en-US" dirty="0"/>
            </a:br>
            <a:r>
              <a:rPr lang="en-US" dirty="0"/>
              <a:t>inclusion: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BCA8-0611-C58D-4B27-209EFD5D5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etails are in the caption following the image">
            <a:extLst>
              <a:ext uri="{FF2B5EF4-FFF2-40B4-BE49-F238E27FC236}">
                <a16:creationId xmlns:a16="http://schemas.microsoft.com/office/drawing/2014/main" id="{0C30986C-E79F-5BCE-73A8-808786F9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525" y="681037"/>
            <a:ext cx="6350000" cy="561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980405-3222-24F6-7FB6-830BE3131C92}"/>
              </a:ext>
            </a:extLst>
          </p:cNvPr>
          <p:cNvSpPr txBox="1"/>
          <p:nvPr/>
        </p:nvSpPr>
        <p:spPr>
          <a:xfrm>
            <a:off x="170373" y="6311900"/>
            <a:ext cx="10240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Reddy, R. K., Charles, W. N., 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Sklavounos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A., 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Dutt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A., Seed, P. T., &amp; Khajuria, A. (2021). The effect of smoking on COVID-19 severity: </a:t>
            </a:r>
          </a:p>
          <a:p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A systematic review and meta-analysis. Journal of medical virology, 93(2), 1045–1056. https://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doi.org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/10.1002/jmv.26389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81556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F0305-BC87-E951-E0B7-5EE8D306E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48" y="2467391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4900" dirty="0"/>
              <a:t>Continued: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Reddy, R. K., Charles, W. N., 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Sklavounos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A., 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Dutt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, A., Seed, P. T., &amp; Khajuria, A. (2021). The effect of smoking on COVID-19 severity: A systematic review and meta-analysis. Journal of medical virology, 93(2), 1045–1056. https://</a:t>
            </a:r>
            <a:r>
              <a:rPr lang="en-US" sz="1400" b="0" i="1" dirty="0" err="1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doi.org</a:t>
            </a:r>
            <a:r>
              <a:rPr lang="en-US" sz="1400" b="0" i="1" dirty="0">
                <a:solidFill>
                  <a:srgbClr val="212121"/>
                </a:solidFill>
                <a:effectLst/>
                <a:latin typeface="Roboto" panose="02000000000000000000" pitchFamily="2" charset="0"/>
              </a:rPr>
              <a:t>/10.1002/jmv.26389</a:t>
            </a:r>
            <a:endParaRPr lang="en-US" sz="1400" i="1" dirty="0"/>
          </a:p>
        </p:txBody>
      </p:sp>
      <p:pic>
        <p:nvPicPr>
          <p:cNvPr id="5" name="Content Placeholder 4" descr="A screenshot of a table&#10;&#10;Description automatically generated">
            <a:extLst>
              <a:ext uri="{FF2B5EF4-FFF2-40B4-BE49-F238E27FC236}">
                <a16:creationId xmlns:a16="http://schemas.microsoft.com/office/drawing/2014/main" id="{6D7BF60A-0F2F-44BF-95B5-27A96433D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099" y="145884"/>
            <a:ext cx="6867054" cy="6270756"/>
          </a:xfrm>
        </p:spPr>
      </p:pic>
    </p:spTree>
    <p:extLst>
      <p:ext uri="{BB962C8B-B14F-4D97-AF65-F5344CB8AC3E}">
        <p14:creationId xmlns:p14="http://schemas.microsoft.com/office/powerpoint/2010/main" val="132973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A87C-0408-BF66-B57B-0EAFD799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44704-60A1-4B5F-EEA1-57B005FB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Systematic review: Qualitative summary</a:t>
            </a:r>
          </a:p>
          <a:p>
            <a:endParaRPr lang="en-US" dirty="0"/>
          </a:p>
          <a:p>
            <a:r>
              <a:rPr lang="en-US" dirty="0"/>
              <a:t>Meta-analysis: Quantitative summary</a:t>
            </a:r>
          </a:p>
        </p:txBody>
      </p:sp>
    </p:spTree>
    <p:extLst>
      <p:ext uri="{BB962C8B-B14F-4D97-AF65-F5344CB8AC3E}">
        <p14:creationId xmlns:p14="http://schemas.microsoft.com/office/powerpoint/2010/main" val="388373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19282-4AD1-D863-449B-03784307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77" y="604407"/>
            <a:ext cx="10515600" cy="1325563"/>
          </a:xfrm>
        </p:spPr>
        <p:txBody>
          <a:bodyPr/>
          <a:lstStyle/>
          <a:p>
            <a:r>
              <a:rPr lang="en-US" dirty="0"/>
              <a:t>Study question?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94B6E-A689-2A1E-2687-ECC653924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312735"/>
            <a:ext cx="10515600" cy="4351338"/>
          </a:xfrm>
        </p:spPr>
        <p:txBody>
          <a:bodyPr/>
          <a:lstStyle/>
          <a:p>
            <a:r>
              <a:rPr lang="en-US" dirty="0"/>
              <a:t>Selection of population?</a:t>
            </a:r>
          </a:p>
          <a:p>
            <a:r>
              <a:rPr lang="en-US" dirty="0"/>
              <a:t>Intervention/exposure?</a:t>
            </a:r>
          </a:p>
          <a:p>
            <a:r>
              <a:rPr lang="en-US" dirty="0"/>
              <a:t>Comparator/control?</a:t>
            </a:r>
          </a:p>
          <a:p>
            <a:r>
              <a:rPr lang="en-US" dirty="0"/>
              <a:t>Outcomes?</a:t>
            </a:r>
          </a:p>
        </p:txBody>
      </p:sp>
    </p:spTree>
    <p:extLst>
      <p:ext uri="{BB962C8B-B14F-4D97-AF65-F5344CB8AC3E}">
        <p14:creationId xmlns:p14="http://schemas.microsoft.com/office/powerpoint/2010/main" val="3086797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B913-C887-7AEE-208D-8D08D65B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perform and avoid Meta-analysis?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92DD9-7F42-3B81-AAB3-08354727F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Perform: Multiple high-quality studies: similar design, population, control, outcomes.</a:t>
            </a:r>
          </a:p>
          <a:p>
            <a:endParaRPr lang="en-US" dirty="0"/>
          </a:p>
          <a:p>
            <a:r>
              <a:rPr lang="en-US" dirty="0"/>
              <a:t>Avoid: Heterogeneous studies/too many variable outcomes to compare, too few studies, and low-quality studies (small sample sizes, high variability, missing values)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1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5C64-93C8-686E-07F2-1B7BA766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visualize meta-analysis results?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79069-6BF9-4422-BCAC-8E6BB73BA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Forest Plots are typically used to display epidemiological data and are often used in subject area reviews to summarize previously published findings. The forest plot is not necessarily a meta-analytic technique but may be used to display the results of a meta-analysis or as a tool to indicate where a more formal meta-analytic evaluation may be useful.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6290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2808E-FD6A-1608-B1B8-10EC98625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79" y="12389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  <a:t>Forest Plot</a:t>
            </a:r>
            <a:b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</a:br>
            <a:br>
              <a:rPr lang="en-US" b="0" i="0" dirty="0">
                <a:solidFill>
                  <a:srgbClr val="1F1F1F"/>
                </a:solidFill>
                <a:effectLst/>
                <a:latin typeface="ElsevierGulliver"/>
              </a:rPr>
            </a:br>
            <a:r>
              <a:rPr lang="en-US" sz="2700" b="0" i="0" dirty="0">
                <a:solidFill>
                  <a:srgbClr val="1F1F1F"/>
                </a:solidFill>
                <a:effectLst/>
                <a:latin typeface="ElsevierGulliver"/>
              </a:rPr>
              <a:t>R Library “</a:t>
            </a:r>
            <a:r>
              <a:rPr lang="en-US" sz="2700" b="0" i="1" dirty="0" err="1">
                <a:solidFill>
                  <a:srgbClr val="040C28"/>
                </a:solidFill>
                <a:effectLst/>
                <a:latin typeface="Google Sans"/>
              </a:rPr>
              <a:t>forestploter</a:t>
            </a:r>
            <a: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  <a:t>” focuses entirely </a:t>
            </a:r>
            <a:b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  <a:t>on forest plots, which are treated </a:t>
            </a:r>
            <a:b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  <a:t>as a table.</a:t>
            </a:r>
            <a:b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</a:br>
            <a:b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</a:br>
            <a:r>
              <a:rPr lang="en-US" sz="2700" b="0" i="0" dirty="0">
                <a:solidFill>
                  <a:srgbClr val="040C28"/>
                </a:solidFill>
                <a:effectLst/>
                <a:latin typeface="Google Sans"/>
                <a:hlinkClick r:id="rId2"/>
              </a:rPr>
              <a:t>https://cran.r-project.org/web/packages/forestplot/vignettes/forestplot.html</a:t>
            </a:r>
            <a:br>
              <a:rPr lang="en-US" sz="2700" b="0" i="0" dirty="0">
                <a:solidFill>
                  <a:srgbClr val="040C28"/>
                </a:solidFill>
                <a:effectLst/>
                <a:latin typeface="Google Sans"/>
              </a:rPr>
            </a:br>
            <a:endParaRPr lang="en-US" sz="2700" dirty="0"/>
          </a:p>
        </p:txBody>
      </p:sp>
      <p:pic>
        <p:nvPicPr>
          <p:cNvPr id="5" name="Content Placeholder 4" descr="A graph with red and black lines&#10;&#10;Description automatically generated">
            <a:extLst>
              <a:ext uri="{FF2B5EF4-FFF2-40B4-BE49-F238E27FC236}">
                <a16:creationId xmlns:a16="http://schemas.microsoft.com/office/drawing/2014/main" id="{C0F65F8F-0F42-3400-1114-5161785B46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7347" y="248438"/>
            <a:ext cx="6632509" cy="62444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D11EF1-1E82-88C6-C512-E20416FE52EA}"/>
              </a:ext>
            </a:extLst>
          </p:cNvPr>
          <p:cNvSpPr txBox="1"/>
          <p:nvPr/>
        </p:nvSpPr>
        <p:spPr>
          <a:xfrm>
            <a:off x="272144" y="6492875"/>
            <a:ext cx="102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Graphical Depictions of Toxicological Data G.M. Woodall, in Encyclopedia of Toxicology (Third Edition), 2014</a:t>
            </a:r>
          </a:p>
        </p:txBody>
      </p:sp>
    </p:spTree>
    <p:extLst>
      <p:ext uri="{BB962C8B-B14F-4D97-AF65-F5344CB8AC3E}">
        <p14:creationId xmlns:p14="http://schemas.microsoft.com/office/powerpoint/2010/main" val="963686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86C79-400E-4872-BA61-456DDCF6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612D4-1488-9923-AA97-3B707D7C2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outcomes to be reported</a:t>
            </a:r>
          </a:p>
          <a:p>
            <a:r>
              <a:rPr lang="en-US" dirty="0"/>
              <a:t>Identify comparisons to be made</a:t>
            </a:r>
          </a:p>
          <a:p>
            <a:r>
              <a:rPr lang="en-US" dirty="0"/>
              <a:t>Determine statistics to use</a:t>
            </a:r>
          </a:p>
          <a:p>
            <a:r>
              <a:rPr lang="en-US" dirty="0"/>
              <a:t>Extract data from each study</a:t>
            </a:r>
          </a:p>
          <a:p>
            <a:r>
              <a:rPr lang="en-US" dirty="0"/>
              <a:t>Combine results to obtain results summary</a:t>
            </a:r>
          </a:p>
          <a:p>
            <a:r>
              <a:rPr lang="en-US" dirty="0"/>
              <a:t>Understand the differences amongst studies</a:t>
            </a:r>
          </a:p>
        </p:txBody>
      </p:sp>
    </p:spTree>
    <p:extLst>
      <p:ext uri="{BB962C8B-B14F-4D97-AF65-F5344CB8AC3E}">
        <p14:creationId xmlns:p14="http://schemas.microsoft.com/office/powerpoint/2010/main" val="3083487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B5166-ADFE-9956-B71A-B2D1F87D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Heterogeneity examples: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92A17-4938-8744-2357-F53C66118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Clinical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Participant characteristics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Exposures/interventions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Outcomes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Methodological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Study quality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Statistical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585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1EF7-3473-E00F-F01F-506810C6B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collaborate?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9B57-F47C-7299-7043-C2A709179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280" y="1690688"/>
            <a:ext cx="10515600" cy="4351338"/>
          </a:xfrm>
        </p:spPr>
        <p:txBody>
          <a:bodyPr/>
          <a:lstStyle/>
          <a:p>
            <a:r>
              <a:rPr lang="en-US" dirty="0"/>
              <a:t>Google scholar: </a:t>
            </a:r>
            <a:r>
              <a:rPr lang="en-US" dirty="0">
                <a:hlinkClick r:id="rId2"/>
              </a:rPr>
              <a:t>https://scholar.google.com/citations?user=SvcIPSsAAAAJ&amp;hl=en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Contact: </a:t>
            </a:r>
            <a:r>
              <a:rPr lang="en-US" dirty="0">
                <a:hlinkClick r:id="rId3"/>
              </a:rPr>
              <a:t>Shrikant.pawar@yale.edu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Thanks!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F1C99D-48C5-A1BB-9CA3-132CA887D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362" y="2546646"/>
            <a:ext cx="5448358" cy="378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68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DCFD-143E-F73D-6A12-873CD9EFB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systematic review &amp; meta-analysis?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BD1BA-5014-5E67-96CF-E8D40AE9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literature review that collects and critically analyzes multiple research studies using methods selected a priori, and then analyzes the selected studies.</a:t>
            </a:r>
          </a:p>
          <a:p>
            <a:endParaRPr lang="en-US" dirty="0"/>
          </a:p>
          <a:p>
            <a:r>
              <a:rPr lang="en-US" dirty="0"/>
              <a:t>Meta-analysis is a method for systematically combining pertinent qualitative and quantitative study data to develop a single conclusion that has a greater statistical power.</a:t>
            </a:r>
          </a:p>
        </p:txBody>
      </p:sp>
    </p:spTree>
    <p:extLst>
      <p:ext uri="{BB962C8B-B14F-4D97-AF65-F5344CB8AC3E}">
        <p14:creationId xmlns:p14="http://schemas.microsoft.com/office/powerpoint/2010/main" val="67596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97351-D9CB-3595-DA76-F4953518D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256E-F462-1659-A270-A1FDEC6D7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Narrative review-not organized</a:t>
            </a:r>
          </a:p>
          <a:p>
            <a:r>
              <a:rPr lang="en-US" dirty="0"/>
              <a:t>Systematic review- organized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Scoping review-focused scope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Rapid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Meta-analysis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6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51288-8AAB-A8F6-5DA1-5AAE343F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synthesis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7388D4C-459F-E536-BBAB-F056B12C3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71663"/>
              </p:ext>
            </p:extLst>
          </p:nvPr>
        </p:nvGraphicFramePr>
        <p:xfrm>
          <a:off x="838200" y="102790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129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5331-3FB4-42B2-D26E-154EBD2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select topics for systematic review?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9EDD6-755E-44DB-FDA3-003BAC59E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Timely topics</a:t>
            </a:r>
          </a:p>
          <a:p>
            <a:r>
              <a:rPr lang="en-US" dirty="0"/>
              <a:t>Topics with multiple studies</a:t>
            </a:r>
          </a:p>
          <a:p>
            <a:r>
              <a:rPr lang="en-US" dirty="0"/>
              <a:t>Topics with conflicting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2484-5B25-375A-CA22-42516948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systematic reviews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EE86E-EADB-8F42-9D67-177853FA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  <a:p>
            <a:r>
              <a:rPr lang="en-US" dirty="0"/>
              <a:t>Diagnostic accuracy</a:t>
            </a:r>
          </a:p>
          <a:p>
            <a:r>
              <a:rPr lang="en-US" dirty="0"/>
              <a:t>Effects of intervention</a:t>
            </a:r>
          </a:p>
        </p:txBody>
      </p:sp>
    </p:spTree>
    <p:extLst>
      <p:ext uri="{BB962C8B-B14F-4D97-AF65-F5344CB8AC3E}">
        <p14:creationId xmlns:p14="http://schemas.microsoft.com/office/powerpoint/2010/main" val="364671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5ADA9-63D4-4650-2439-F2F9C805A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Descriptive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EB0215CE-CFD9-D284-662B-59C7C6E05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9943" y="268563"/>
            <a:ext cx="5736771" cy="6028142"/>
          </a:xfrm>
        </p:spPr>
      </p:pic>
    </p:spTree>
    <p:extLst>
      <p:ext uri="{BB962C8B-B14F-4D97-AF65-F5344CB8AC3E}">
        <p14:creationId xmlns:p14="http://schemas.microsoft.com/office/powerpoint/2010/main" val="124233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D6E5-020B-B9F7-A50C-61946EFDA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accuracy</a:t>
            </a:r>
          </a:p>
        </p:txBody>
      </p:sp>
      <p:pic>
        <p:nvPicPr>
          <p:cNvPr id="5" name="Content Placeholder 4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FCBD70E2-6F8A-2F35-D556-97F790981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4222" y="1063624"/>
            <a:ext cx="6490735" cy="5152118"/>
          </a:xfrm>
        </p:spPr>
      </p:pic>
    </p:spTree>
    <p:extLst>
      <p:ext uri="{BB962C8B-B14F-4D97-AF65-F5344CB8AC3E}">
        <p14:creationId xmlns:p14="http://schemas.microsoft.com/office/powerpoint/2010/main" val="237538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768</Words>
  <Application>Microsoft Macintosh PowerPoint</Application>
  <PresentationFormat>Widescreen</PresentationFormat>
  <Paragraphs>103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ElsevierGulliver</vt:lpstr>
      <vt:lpstr>Google Sans</vt:lpstr>
      <vt:lpstr>Roboto</vt:lpstr>
      <vt:lpstr>YouTube Sans</vt:lpstr>
      <vt:lpstr>Office Theme</vt:lpstr>
      <vt:lpstr>Systematic Review and Meta-analysis</vt:lpstr>
      <vt:lpstr>Study question? </vt:lpstr>
      <vt:lpstr>What is systematic review &amp; meta-analysis? </vt:lpstr>
      <vt:lpstr>Review types</vt:lpstr>
      <vt:lpstr>Research synthesis</vt:lpstr>
      <vt:lpstr>How to select topics for systematic review?</vt:lpstr>
      <vt:lpstr>Types of systematic reviews</vt:lpstr>
      <vt:lpstr>Descriptive</vt:lpstr>
      <vt:lpstr>Diagnostic accuracy</vt:lpstr>
      <vt:lpstr>Effects of intervention</vt:lpstr>
      <vt:lpstr>Conducting a systematic review </vt:lpstr>
      <vt:lpstr>Continued:</vt:lpstr>
      <vt:lpstr>Continued:</vt:lpstr>
      <vt:lpstr>PubMed Search Builder</vt:lpstr>
      <vt:lpstr>MeSH disadvantages</vt:lpstr>
      <vt:lpstr>Data collection process:</vt:lpstr>
      <vt:lpstr>Example of final  inclusion:</vt:lpstr>
      <vt:lpstr>       Continued:                              Reddy, R. K., Charles, W. N., Sklavounos, A., Dutt, A., Seed, P. T., &amp; Khajuria, A. (2021). The effect of smoking on COVID-19 severity: A systematic review and meta-analysis. Journal of medical virology, 93(2), 1045–1056. https://doi.org/10.1002/jmv.26389</vt:lpstr>
      <vt:lpstr>Meta-analysis</vt:lpstr>
      <vt:lpstr>When to perform and avoid Meta-analysis? </vt:lpstr>
      <vt:lpstr>How to visualize meta-analysis results?</vt:lpstr>
      <vt:lpstr>Forest Plot  R Library “forestploter” focuses entirely  on forest plots, which are treated  as a table.  https://cran.r-project.org/web/packages/forestplot/vignettes/forestplot.html </vt:lpstr>
      <vt:lpstr>Meta-analysis steps</vt:lpstr>
      <vt:lpstr>Heterogeneity examples:</vt:lpstr>
      <vt:lpstr>Want to collaborate?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Review and Meta-analysis</dc:title>
  <dc:creator>Shrikant Pawar</dc:creator>
  <cp:lastModifiedBy>Shrikant Pawar</cp:lastModifiedBy>
  <cp:revision>30</cp:revision>
  <dcterms:created xsi:type="dcterms:W3CDTF">2023-12-12T04:18:08Z</dcterms:created>
  <dcterms:modified xsi:type="dcterms:W3CDTF">2023-12-12T08:17:37Z</dcterms:modified>
</cp:coreProperties>
</file>