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7" r:id="rId3"/>
    <p:sldId id="259" r:id="rId4"/>
    <p:sldId id="269" r:id="rId5"/>
    <p:sldId id="268" r:id="rId6"/>
    <p:sldId id="266" r:id="rId7"/>
    <p:sldId id="257" r:id="rId8"/>
    <p:sldId id="258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86"/>
    <p:restoredTop sz="94792"/>
  </p:normalViewPr>
  <p:slideViewPr>
    <p:cSldViewPr snapToGrid="0">
      <p:cViewPr varScale="1">
        <p:scale>
          <a:sx n="85" d="100"/>
          <a:sy n="85" d="100"/>
        </p:scale>
        <p:origin x="4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4A01E-F2CF-6F40-8BE4-7D7DCA7AF66D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760A1-AE52-AA4D-9CEF-98489A8BEE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883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60A1-AE52-AA4D-9CEF-98489A8BEEE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4553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</a:t>
            </a:r>
            <a:r>
              <a:rPr lang="de-DE" dirty="0" err="1"/>
              <a:t>learngerman.dw.com</a:t>
            </a:r>
            <a:r>
              <a:rPr lang="de-DE"/>
              <a:t>/de/die-studenten-der-%C3%A4ltesten-universit%C3%A4t-deutschlands/a-16207199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60A1-AE52-AA4D-9CEF-98489A8BEEE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476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FF5B2-8182-AED7-B932-F8C3BF8A3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C7404-D87D-3E65-C4A5-B325D178E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634EA-18D8-6104-30B0-19FDC0C5B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3F1F-87A6-4841-A851-3694A6EF967C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803AA-A5AF-6D85-88D5-A108F6F9F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3BD84-4300-BA12-1F43-D6D826FD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A26B-12E3-C04B-B4CA-37045182F8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81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8869-BCC3-9F41-5B03-EEC8F2B6B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3BF33D-5883-FB72-CF02-B9EE602D4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705E1-5DD5-2DEC-6889-C49D1E899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3F1F-87A6-4841-A851-3694A6EF967C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AABE1-9B6D-3E68-CF53-F8AE1015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A3B87-8FFB-C2CB-A093-0F801B7A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A26B-12E3-C04B-B4CA-37045182F8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35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B09A94-007D-7075-60F0-9139317C64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0FBAF4-F02C-9D59-9E56-0A1FC2CAD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9B619-51B0-3792-F193-BA56AF3C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3F1F-87A6-4841-A851-3694A6EF967C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9F948-EA14-0D6C-1390-2165D7EB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786D6-09C5-2C1A-32C5-760F773A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A26B-12E3-C04B-B4CA-37045182F8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2424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5E0B6-2FC4-D262-FA0C-D2A243A3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096E4-FF85-09EA-F8B7-E9F80E0A9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F5AAF-9745-5DC0-9816-24796CA0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3F1F-87A6-4841-A851-3694A6EF967C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E4E4F-13CF-FD38-FDFB-E54CA0DC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86A4C-4125-0774-88A7-945C00D47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A26B-12E3-C04B-B4CA-37045182F8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328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7363-A489-03E5-09D1-DDDA47EEA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5B192-926E-C55F-810F-BA42D1449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9CDA8-7293-5151-4CFB-05916DB0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3F1F-87A6-4841-A851-3694A6EF967C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028AB-D722-35A4-F1E3-B888BEE0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20628-0522-88BB-473C-B60EE5AF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A26B-12E3-C04B-B4CA-37045182F8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611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7A03-0694-6C57-F1F1-FDE63C51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DF7E6-3744-15F3-FFB1-D724F4C94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C7C01-7C75-D762-8D4C-EF5CBA3CA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76671-A836-C093-9B5B-F85720B2B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3F1F-87A6-4841-A851-3694A6EF967C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90EDF-3E9E-D1A3-B1CC-A29EFE44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FED70-9F91-23EA-EEB1-F63C2205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A26B-12E3-C04B-B4CA-37045182F8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4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307D3-8A23-A668-03D0-FB781EE5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0C19B-3AE2-97D1-013D-87A1A4A2F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BDF29-A309-5C8D-E5D9-924CB7210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C73566-0C05-F96B-C90A-7FAFCE98F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5A9D1-A7D1-F01B-35BA-8FFEB66D3F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102554-3D54-5CED-9DAB-B0D0D9F13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3F1F-87A6-4841-A851-3694A6EF967C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70901-6119-3DD7-95C6-5D96C5511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DF5864-6B20-DC5B-7C38-320267F9F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A26B-12E3-C04B-B4CA-37045182F8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08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A8E5-CB45-4A95-EC1D-40871FEF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C84764-DB37-644E-E5A0-2AD4DAEC5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3F1F-87A6-4841-A851-3694A6EF967C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98CB3B-E953-E723-155D-E6724EFC5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D8DAF9-261C-50FE-AF4C-351D14C19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A26B-12E3-C04B-B4CA-37045182F8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991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22202-EAAC-6147-2E7F-FC0729BCA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3F1F-87A6-4841-A851-3694A6EF967C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E7E25E-9BA7-39EA-FB19-83C71EE9C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65113-8FC8-250A-A2F2-74D1E51BD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A26B-12E3-C04B-B4CA-37045182F8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263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649DB-7099-D7D9-8834-562B4BB5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25CEA-1D02-6AA3-ED93-FAD4F694F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7A4B3-E039-9440-14F4-DE553C715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FA40B-0EFB-506F-EB75-41C0D5CFF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3F1F-87A6-4841-A851-3694A6EF967C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E7D475-552F-78C4-C4EF-34F353BF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C75EA-85EC-4E73-A425-699AB53A0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A26B-12E3-C04B-B4CA-37045182F8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44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8151B-FFC7-F470-C0A5-A26EA319A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6430F4-F862-A023-BF74-78F3DD534E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66DE9-BFF4-E4B4-8C6C-7DBD4B11E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4E8E-1BE5-8B7A-F216-D3B38875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93F1F-87A6-4841-A851-3694A6EF967C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4A02E-ACD4-D0E6-10A2-F02C387E8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AF287-5DAD-E190-1DF0-9C729367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4A26B-12E3-C04B-B4CA-37045182F8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3938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34A4D0-0B72-F10D-D600-1592CBD31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69070-6094-51CD-EFF5-D47AAE626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5AEDA-5A64-14D4-44E5-7052D89F0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93F1F-87A6-4841-A851-3694A6EF967C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9CA3A-DFCA-4D44-D392-882228A1C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F0FAB-8F73-51B8-C68D-CCAD7A751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4A26B-12E3-C04B-B4CA-37045182F89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01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02oJpQhx3Q?feature=oembe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/Users/leajouannais/Library/Group%20Containers/UBF8T346G9.ms/WebArchiveCopyPasteTempFiles/com.microsoft.Word/faust2.jpg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leajouannais/Library/Group%20Containers/UBF8T346G9.ms/WebArchiveCopyPasteTempFiles/com.microsoft.Word/faust3.jpg" TargetMode="External"/><Relationship Id="rId5" Type="http://schemas.openxmlformats.org/officeDocument/2006/relationships/image" Target="../media/image4.jpeg"/><Relationship Id="rId10" Type="http://schemas.openxmlformats.org/officeDocument/2006/relationships/image" Target="file:////Users/leajouannais/Library/Group%20Containers/UBF8T346G9.ms/WebArchiveCopyPasteTempFiles/com.microsoft.Word/faust4.jpg" TargetMode="External"/><Relationship Id="rId4" Type="http://schemas.openxmlformats.org/officeDocument/2006/relationships/image" Target="file:////Users/leajouannais/Library/Group%20Containers/UBF8T346G9.ms/WebArchiveCopyPasteTempFiles/com.microsoft.Word/default.jpg%3fattachment_filename=mephisto_appears_to_faust_2004.128.14.jpg" TargetMode="Externa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205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Watch &quot;Faust&quot; | The Front Row | The New Yorker">
            <a:extLst>
              <a:ext uri="{FF2B5EF4-FFF2-40B4-BE49-F238E27FC236}">
                <a16:creationId xmlns:a16="http://schemas.microsoft.com/office/drawing/2014/main" id="{9305618E-C63F-3E3D-F85D-EC0CE2CCC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EFCCB7-B588-CF3E-D990-1FBCFEBAF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751707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e-DE" sz="5200" dirty="0">
                <a:solidFill>
                  <a:srgbClr val="FFFFFF"/>
                </a:solidFill>
              </a:rPr>
              <a:t>FAUST </a:t>
            </a:r>
          </a:p>
        </p:txBody>
      </p:sp>
    </p:spTree>
    <p:extLst>
      <p:ext uri="{BB962C8B-B14F-4D97-AF65-F5344CB8AC3E}">
        <p14:creationId xmlns:p14="http://schemas.microsoft.com/office/powerpoint/2010/main" val="65276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57507-3C72-38DC-2AB7-69D51043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15" y="691243"/>
            <a:ext cx="12475028" cy="554615"/>
          </a:xfrm>
        </p:spPr>
        <p:txBody>
          <a:bodyPr>
            <a:noAutofit/>
          </a:bodyPr>
          <a:lstStyle/>
          <a:p>
            <a:r>
              <a:rPr lang="de-DE" sz="2800" dirty="0"/>
              <a:t>Sehen sie die Zusammenfassung des Fausts und bringen Sie die Geschichte in der richtigen Reihenfolge. </a:t>
            </a:r>
          </a:p>
        </p:txBody>
      </p:sp>
      <p:pic>
        <p:nvPicPr>
          <p:cNvPr id="4" name="Online Media 3" descr="Goethes Faust in 90 Sekunden">
            <a:hlinkClick r:id="" action="ppaction://media"/>
            <a:extLst>
              <a:ext uri="{FF2B5EF4-FFF2-40B4-BE49-F238E27FC236}">
                <a16:creationId xmlns:a16="http://schemas.microsoft.com/office/drawing/2014/main" id="{546C4EF7-8722-CC3E-7687-19DF5ADB9A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43390" y="1687426"/>
            <a:ext cx="8505220" cy="480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9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A549902-018D-1881-B7DE-6F9F43D89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49" name="Picture 5" descr="Mephisto Appears to Faust">
            <a:extLst>
              <a:ext uri="{FF2B5EF4-FFF2-40B4-BE49-F238E27FC236}">
                <a16:creationId xmlns:a16="http://schemas.microsoft.com/office/drawing/2014/main" id="{59E7A941-D9F3-2AFD-5772-9F733009A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4"/>
          <a:stretch>
            <a:fillRect/>
          </a:stretch>
        </p:blipFill>
        <p:spPr bwMode="auto">
          <a:xfrm>
            <a:off x="6687606" y="66919"/>
            <a:ext cx="2654726" cy="324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1D6D77-C3AE-84FB-8981-A55AAE1B6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92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51" name="Picture 2">
            <a:extLst>
              <a:ext uri="{FF2B5EF4-FFF2-40B4-BE49-F238E27FC236}">
                <a16:creationId xmlns:a16="http://schemas.microsoft.com/office/drawing/2014/main" id="{532B4B67-EC1D-A471-872F-54CEAC963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1"/>
          <a:stretch>
            <a:fillRect/>
          </a:stretch>
        </p:blipFill>
        <p:spPr bwMode="auto">
          <a:xfrm>
            <a:off x="9423817" y="3429000"/>
            <a:ext cx="25273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96156D8C-BB6E-1166-457F-6382DBD04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53" name="Picture 1">
            <a:extLst>
              <a:ext uri="{FF2B5EF4-FFF2-40B4-BE49-F238E27FC236}">
                <a16:creationId xmlns:a16="http://schemas.microsoft.com/office/drawing/2014/main" id="{68AD6C9F-50B3-F8A5-7BD6-332639D9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3" b="10217"/>
          <a:stretch>
            <a:fillRect/>
          </a:stretch>
        </p:blipFill>
        <p:spPr bwMode="auto">
          <a:xfrm>
            <a:off x="6738619" y="3429000"/>
            <a:ext cx="25527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425D8A7B-9511-2767-9A4E-5E3980DF3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55" name="Picture 3">
            <a:extLst>
              <a:ext uri="{FF2B5EF4-FFF2-40B4-BE49-F238E27FC236}">
                <a16:creationId xmlns:a16="http://schemas.microsoft.com/office/drawing/2014/main" id="{487824B7-E597-F201-1C0D-9014E7781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7" t="9132" r="5933" b="11942"/>
          <a:stretch>
            <a:fillRect/>
          </a:stretch>
        </p:blipFill>
        <p:spPr bwMode="auto">
          <a:xfrm>
            <a:off x="9423817" y="157272"/>
            <a:ext cx="25400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77F1E0-8AEF-DACE-0E79-D9ED5ABA23CD}"/>
              </a:ext>
            </a:extLst>
          </p:cNvPr>
          <p:cNvSpPr txBox="1"/>
          <p:nvPr/>
        </p:nvSpPr>
        <p:spPr>
          <a:xfrm>
            <a:off x="112739" y="81905"/>
            <a:ext cx="3157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Delacroix </a:t>
            </a:r>
          </a:p>
          <a:p>
            <a:r>
              <a:rPr lang="de-DE" sz="2400" dirty="0"/>
              <a:t>Illustrationen zu Faust I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7AFDD6-C9CC-4FF0-9DBD-ECC2FEC52404}"/>
              </a:ext>
            </a:extLst>
          </p:cNvPr>
          <p:cNvSpPr txBox="1"/>
          <p:nvPr/>
        </p:nvSpPr>
        <p:spPr>
          <a:xfrm>
            <a:off x="219274" y="1505802"/>
            <a:ext cx="3997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Zu welchem Teil der Geschichte passt das Bild?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157DB-7656-44ED-3F37-30211479D7CB}"/>
              </a:ext>
            </a:extLst>
          </p:cNvPr>
          <p:cNvSpPr txBox="1"/>
          <p:nvPr/>
        </p:nvSpPr>
        <p:spPr>
          <a:xfrm>
            <a:off x="374754" y="3308325"/>
            <a:ext cx="40173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A. Faust versucht, Grete aus dem Gefängnis zu befreien.</a:t>
            </a:r>
          </a:p>
          <a:p>
            <a:endParaRPr lang="de-DE" dirty="0"/>
          </a:p>
          <a:p>
            <a:r>
              <a:rPr lang="de-DE" dirty="0"/>
              <a:t>B. Mephisto erscheint dem alten Gelehrten Faust.</a:t>
            </a:r>
          </a:p>
          <a:p>
            <a:endParaRPr lang="de-DE" dirty="0"/>
          </a:p>
          <a:p>
            <a:r>
              <a:rPr lang="de-DE" dirty="0"/>
              <a:t>C. Grete versucht mithilfe von Mephisto Grete zu verführen. </a:t>
            </a:r>
          </a:p>
          <a:p>
            <a:endParaRPr lang="de-DE" dirty="0"/>
          </a:p>
          <a:p>
            <a:r>
              <a:rPr lang="de-DE" dirty="0"/>
              <a:t>D. Mephisto zeigt seine Zauberkräfte </a:t>
            </a:r>
            <a:r>
              <a:rPr lang="de-DE"/>
              <a:t>in Auerbachs Keller 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3978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1E59C-0DDC-6BC1-99CB-713F2337C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98" y="1448170"/>
            <a:ext cx="10515600" cy="13054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000" dirty="0"/>
              <a:t>Hätte Gretchen Faust nicht getroffen, </a:t>
            </a:r>
            <a:r>
              <a:rPr lang="de-DE" sz="2000" b="1" dirty="0"/>
              <a:t>säße</a:t>
            </a:r>
            <a:r>
              <a:rPr lang="de-DE" sz="2000" dirty="0"/>
              <a:t> sie nicht im Gefängnis 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Hätte Gretchen Faust nicht getroffen, </a:t>
            </a:r>
            <a:r>
              <a:rPr lang="de-DE" sz="2000" b="1" dirty="0"/>
              <a:t>würde</a:t>
            </a:r>
            <a:r>
              <a:rPr lang="de-DE" sz="2000" dirty="0"/>
              <a:t> sie nicht im Gefängnis </a:t>
            </a:r>
            <a:r>
              <a:rPr lang="de-DE" sz="2000" b="1" dirty="0"/>
              <a:t>sitzen</a:t>
            </a:r>
            <a:r>
              <a:rPr lang="de-DE" sz="2000" dirty="0"/>
              <a:t> 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514F75-8243-91DE-0A71-7129B2CE7763}"/>
              </a:ext>
            </a:extLst>
          </p:cNvPr>
          <p:cNvSpPr txBox="1"/>
          <p:nvPr/>
        </p:nvSpPr>
        <p:spPr>
          <a:xfrm>
            <a:off x="184298" y="2945021"/>
            <a:ext cx="10441173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Wenn Faust den Pudel nicht </a:t>
            </a:r>
            <a:r>
              <a:rPr lang="de-DE" sz="2000" b="1" dirty="0"/>
              <a:t>träfe</a:t>
            </a:r>
            <a:r>
              <a:rPr lang="de-DE" sz="2000" dirty="0"/>
              <a:t>, </a:t>
            </a:r>
            <a:r>
              <a:rPr lang="de-DE" sz="2000" b="1" dirty="0"/>
              <a:t>schließe</a:t>
            </a:r>
            <a:r>
              <a:rPr lang="de-DE" sz="2000" dirty="0"/>
              <a:t> er keinen Pakt mit dem Teufel.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Wenn Faust den Pudel nicht </a:t>
            </a:r>
            <a:r>
              <a:rPr lang="de-DE" sz="2000" b="1" dirty="0"/>
              <a:t>treffen</a:t>
            </a:r>
            <a:r>
              <a:rPr lang="de-DE" sz="2000" dirty="0"/>
              <a:t> </a:t>
            </a:r>
            <a:r>
              <a:rPr lang="de-DE" sz="2000" b="1" dirty="0"/>
              <a:t>würde</a:t>
            </a:r>
            <a:r>
              <a:rPr lang="de-DE" sz="2000" dirty="0"/>
              <a:t>, </a:t>
            </a:r>
            <a:r>
              <a:rPr lang="de-DE" sz="2000" b="1" dirty="0"/>
              <a:t>würde</a:t>
            </a:r>
            <a:r>
              <a:rPr lang="de-DE" sz="2000" dirty="0"/>
              <a:t> er keinen Pakt mit dem Teufel </a:t>
            </a:r>
            <a:r>
              <a:rPr lang="de-DE" sz="2000" b="1" dirty="0"/>
              <a:t>schließen</a:t>
            </a:r>
            <a:r>
              <a:rPr lang="de-DE" sz="2000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0AC0F-A4DD-AEBB-7EC3-A71C987D46AD}"/>
              </a:ext>
            </a:extLst>
          </p:cNvPr>
          <p:cNvSpPr txBox="1"/>
          <p:nvPr/>
        </p:nvSpPr>
        <p:spPr>
          <a:xfrm>
            <a:off x="4302643" y="45892"/>
            <a:ext cx="6422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Hypothesen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346387-FD58-BC59-6970-8DA2B5A8C3B1}"/>
              </a:ext>
            </a:extLst>
          </p:cNvPr>
          <p:cNvSpPr txBox="1"/>
          <p:nvPr/>
        </p:nvSpPr>
        <p:spPr>
          <a:xfrm>
            <a:off x="531628" y="5209953"/>
            <a:ext cx="9016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Hätte Faust nicht so viel studiert,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Hätte Gott nicht Mephisto gewettet,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Wäre Mephisto nicht böse,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4BD8E-91B1-F8DD-6943-7CEDE4596EDB}"/>
              </a:ext>
            </a:extLst>
          </p:cNvPr>
          <p:cNvSpPr txBox="1"/>
          <p:nvPr/>
        </p:nvSpPr>
        <p:spPr>
          <a:xfrm>
            <a:off x="184298" y="4476465"/>
            <a:ext cx="595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ighlight>
                  <a:srgbClr val="FFFF00"/>
                </a:highlight>
              </a:rPr>
              <a:t>Schreiben Sie Hypothesen über Faust, wie im Beispiel: </a:t>
            </a:r>
          </a:p>
        </p:txBody>
      </p:sp>
    </p:spTree>
    <p:extLst>
      <p:ext uri="{BB962C8B-B14F-4D97-AF65-F5344CB8AC3E}">
        <p14:creationId xmlns:p14="http://schemas.microsoft.com/office/powerpoint/2010/main" val="3365033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2EEC4-3D84-C064-C69F-EF8E4A460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Konjunktiv II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B9730-A10D-73DE-0DB2-4BD8B3201DB0}"/>
              </a:ext>
            </a:extLst>
          </p:cNvPr>
          <p:cNvSpPr txBox="1"/>
          <p:nvPr/>
        </p:nvSpPr>
        <p:spPr>
          <a:xfrm>
            <a:off x="615950" y="1419029"/>
            <a:ext cx="7240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sz="2400" dirty="0"/>
              <a:t>Irreal, hypothetisch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sz="2400" dirty="0"/>
              <a:t>Indirekte Rede, Wünsche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sz="2400" dirty="0"/>
              <a:t>Präteritum (+ Endung) </a:t>
            </a:r>
            <a:r>
              <a:rPr lang="de-DE" sz="2400" i="1" dirty="0"/>
              <a:t>ODER</a:t>
            </a:r>
            <a:r>
              <a:rPr lang="de-DE" sz="2400" dirty="0"/>
              <a:t> Würde + Infinitiv</a:t>
            </a:r>
          </a:p>
        </p:txBody>
      </p:sp>
      <p:pic>
        <p:nvPicPr>
          <p:cNvPr id="1026" name="Picture 2" descr="Konjunktiv 2 | Grammatik verstehen - EasyDeutsch">
            <a:extLst>
              <a:ext uri="{FF2B5EF4-FFF2-40B4-BE49-F238E27FC236}">
                <a16:creationId xmlns:a16="http://schemas.microsoft.com/office/drawing/2014/main" id="{3E0F2512-7508-C3B4-FED6-5B7993CA1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013755"/>
            <a:ext cx="109601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36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BE595-F6E4-E5C3-25D9-7E7FC30B7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90" y="1984239"/>
            <a:ext cx="4280747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b="1" dirty="0"/>
              <a:t>Was würden Sie tun, wenn Sie einen Pakt mit Mephistopheles schließen würden? 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2000" dirty="0"/>
              <a:t>Benutzten Sie die Form: würden + Verb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06C1F1D-2BDD-D3B8-36B3-AC61A7968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6" r="13181" b="1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1079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0C8E4-43BA-1232-D5FB-F8BD23782461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Wie stellen Sie sich Yale vor 200 Jahren vor?</a:t>
            </a:r>
          </a:p>
        </p:txBody>
      </p:sp>
      <p:pic>
        <p:nvPicPr>
          <p:cNvPr id="1026" name="Picture 2" descr="Yale History Blog | Yale School of Engineering &amp; Applied Science">
            <a:extLst>
              <a:ext uri="{FF2B5EF4-FFF2-40B4-BE49-F238E27FC236}">
                <a16:creationId xmlns:a16="http://schemas.microsoft.com/office/drawing/2014/main" id="{DDBDFD50-1ED2-B23D-CE54-3EF9EF956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002363"/>
            <a:ext cx="6780700" cy="485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29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iversity of Heidelberg | university, Heidelberg, Germany | Britannica">
            <a:extLst>
              <a:ext uri="{FF2B5EF4-FFF2-40B4-BE49-F238E27FC236}">
                <a16:creationId xmlns:a16="http://schemas.microsoft.com/office/drawing/2014/main" id="{6FEFC860-B365-A6FE-FEA8-9910A74DB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255B97-489C-D970-AF6D-AA52F8478986}"/>
              </a:ext>
            </a:extLst>
          </p:cNvPr>
          <p:cNvSpPr txBox="1"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Hören</a:t>
            </a:r>
            <a:r>
              <a:rPr lang="en-US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Sie das Audio </a:t>
            </a:r>
            <a:r>
              <a:rPr lang="en-US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über</a:t>
            </a:r>
            <a:r>
              <a:rPr lang="en-US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die Uni Heidelberg und </a:t>
            </a:r>
            <a:r>
              <a:rPr lang="en-US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antworten</a:t>
            </a:r>
            <a:r>
              <a:rPr lang="en-US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Sie die </a:t>
            </a:r>
            <a:r>
              <a:rPr lang="en-US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Fragen</a:t>
            </a:r>
            <a:r>
              <a:rPr lang="en-US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auf dem </a:t>
            </a:r>
            <a:r>
              <a:rPr lang="en-US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Arbeitsblatt</a:t>
            </a:r>
            <a:r>
              <a:rPr lang="en-US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0170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udent reading in library">
            <a:extLst>
              <a:ext uri="{FF2B5EF4-FFF2-40B4-BE49-F238E27FC236}">
                <a16:creationId xmlns:a16="http://schemas.microsoft.com/office/drawing/2014/main" id="{E86A471D-8C92-2127-BD0E-C3B624EE2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1632" r="26131" b="-1"/>
          <a:stretch/>
        </p:blipFill>
        <p:spPr>
          <a:xfrm>
            <a:off x="5833976" y="10"/>
            <a:ext cx="6394152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79564" y="0"/>
            <a:ext cx="6648564" cy="6858000"/>
            <a:chOff x="5705128" y="0"/>
            <a:chExt cx="6648564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A5878A7-2358-87C8-FBDC-50A17200C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640080"/>
            <a:ext cx="5132820" cy="1470029"/>
          </a:xfrm>
        </p:spPr>
        <p:txBody>
          <a:bodyPr anchor="b">
            <a:norm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Stimmen Sie zu? </a:t>
            </a:r>
            <a:br>
              <a:rPr lang="de-DE" sz="2800" dirty="0">
                <a:solidFill>
                  <a:schemeClr val="tx2"/>
                </a:solidFill>
              </a:rPr>
            </a:br>
            <a:r>
              <a:rPr lang="de-DE" sz="2400" dirty="0">
                <a:solidFill>
                  <a:schemeClr val="tx2"/>
                </a:solidFill>
              </a:rPr>
              <a:t>Diskutieren Sie die Aussagen mit ihrer Gruppe. 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8D389-6240-3933-B684-E75AD4725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24" y="2750189"/>
            <a:ext cx="6058248" cy="3788830"/>
          </a:xfrm>
        </p:spPr>
        <p:txBody>
          <a:bodyPr anchor="ctr"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de-DE" dirty="0">
                <a:solidFill>
                  <a:schemeClr val="tx2"/>
                </a:solidFill>
              </a:rPr>
              <a:t> „Studieren soll spaß machen!“</a:t>
            </a:r>
          </a:p>
          <a:p>
            <a:pPr>
              <a:buFont typeface="Wingdings" pitchFamily="2" charset="2"/>
              <a:buChar char="Ø"/>
            </a:pPr>
            <a:r>
              <a:rPr lang="de-DE" dirty="0">
                <a:solidFill>
                  <a:schemeClr val="tx2"/>
                </a:solidFill>
              </a:rPr>
              <a:t> „Man studiert, um sein Wissen zu erweitern“</a:t>
            </a:r>
          </a:p>
          <a:p>
            <a:pPr>
              <a:buFont typeface="Wingdings" pitchFamily="2" charset="2"/>
              <a:buChar char="Ø"/>
            </a:pPr>
            <a:r>
              <a:rPr lang="de-DE" dirty="0">
                <a:solidFill>
                  <a:schemeClr val="tx2"/>
                </a:solidFill>
              </a:rPr>
              <a:t> „Studenten können den Professoren auch was lehren!“</a:t>
            </a:r>
          </a:p>
          <a:p>
            <a:pPr>
              <a:buFont typeface="Wingdings" pitchFamily="2" charset="2"/>
              <a:buChar char="Ø"/>
            </a:pPr>
            <a:r>
              <a:rPr lang="de-DE" dirty="0">
                <a:solidFill>
                  <a:schemeClr val="tx2"/>
                </a:solidFill>
              </a:rPr>
              <a:t> “Man kann nicht alles im Klassenzimmer lernen“</a:t>
            </a:r>
          </a:p>
          <a:p>
            <a:pPr>
              <a:buFont typeface="Wingdings" pitchFamily="2" charset="2"/>
              <a:buChar char="Ø"/>
            </a:pPr>
            <a:r>
              <a:rPr lang="de-DE" dirty="0">
                <a:solidFill>
                  <a:schemeClr val="tx2"/>
                </a:solidFill>
              </a:rPr>
              <a:t> “Das Studium soll den beruflichen Ambitionen dienen“</a:t>
            </a:r>
          </a:p>
        </p:txBody>
      </p:sp>
    </p:spTree>
    <p:extLst>
      <p:ext uri="{BB962C8B-B14F-4D97-AF65-F5344CB8AC3E}">
        <p14:creationId xmlns:p14="http://schemas.microsoft.com/office/powerpoint/2010/main" val="935528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310</Words>
  <Application>Microsoft Macintosh PowerPoint</Application>
  <PresentationFormat>Widescreen</PresentationFormat>
  <Paragraphs>39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FAUST </vt:lpstr>
      <vt:lpstr>Sehen sie die Zusammenfassung des Fausts und bringen Sie die Geschichte in der richtigen Reihenfolge. </vt:lpstr>
      <vt:lpstr>PowerPoint Presentation</vt:lpstr>
      <vt:lpstr>PowerPoint Presentation</vt:lpstr>
      <vt:lpstr>Konjunktiv II </vt:lpstr>
      <vt:lpstr>PowerPoint Presentation</vt:lpstr>
      <vt:lpstr>PowerPoint Presentation</vt:lpstr>
      <vt:lpstr>PowerPoint Presentation</vt:lpstr>
      <vt:lpstr>Stimmen Sie zu?  Diskutieren Sie die Aussagen mit ihrer Gruppe.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Jouannais, Lea</dc:creator>
  <cp:lastModifiedBy>Jouannais, Lea</cp:lastModifiedBy>
  <cp:revision>15</cp:revision>
  <dcterms:created xsi:type="dcterms:W3CDTF">2023-04-09T00:25:23Z</dcterms:created>
  <dcterms:modified xsi:type="dcterms:W3CDTF">2023-05-03T19:42:44Z</dcterms:modified>
</cp:coreProperties>
</file>