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0"/>
  </p:notesMasterIdLst>
  <p:handoutMasterIdLst>
    <p:handoutMasterId r:id="rId21"/>
  </p:handoutMasterIdLst>
  <p:sldIdLst>
    <p:sldId id="256" r:id="rId2"/>
    <p:sldId id="259" r:id="rId3"/>
    <p:sldId id="257" r:id="rId4"/>
    <p:sldId id="258" r:id="rId5"/>
    <p:sldId id="260" r:id="rId6"/>
    <p:sldId id="261" r:id="rId7"/>
    <p:sldId id="269" r:id="rId8"/>
    <p:sldId id="262" r:id="rId9"/>
    <p:sldId id="263" r:id="rId10"/>
    <p:sldId id="270" r:id="rId11"/>
    <p:sldId id="268" r:id="rId12"/>
    <p:sldId id="273" r:id="rId13"/>
    <p:sldId id="271" r:id="rId14"/>
    <p:sldId id="265" r:id="rId15"/>
    <p:sldId id="266" r:id="rId16"/>
    <p:sldId id="267" r:id="rId17"/>
    <p:sldId id="26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3" d="100"/>
          <a:sy n="63" d="100"/>
        </p:scale>
        <p:origin x="-1424" y="-5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F11F63-43A1-0E40-AD24-F829FB96CEFC}" type="datetimeFigureOut">
              <a:rPr lang="en-US" smtClean="0"/>
              <a:t>2/11/17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4975D7-442F-A44E-998E-7FB2A3EFBEAB}" type="slidenum">
              <a:rPr lang="en-US" smtClean="0"/>
              <a:t>‹#›</a:t>
            </a:fld>
            <a:endParaRPr lang="en-US"/>
          </a:p>
        </p:txBody>
      </p:sp>
    </p:spTree>
    <p:extLst>
      <p:ext uri="{BB962C8B-B14F-4D97-AF65-F5344CB8AC3E}">
        <p14:creationId xmlns:p14="http://schemas.microsoft.com/office/powerpoint/2010/main" val="267470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03830-26C7-ED47-8096-7B6C98C8F384}" type="datetimeFigureOut">
              <a:rPr lang="en-US" smtClean="0"/>
              <a:t>2/11/17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8652A1-5969-2E4F-A954-5827D0C6C6E7}" type="slidenum">
              <a:rPr lang="en-US" smtClean="0"/>
              <a:t>‹#›</a:t>
            </a:fld>
            <a:endParaRPr lang="en-US"/>
          </a:p>
        </p:txBody>
      </p:sp>
    </p:spTree>
    <p:extLst>
      <p:ext uri="{BB962C8B-B14F-4D97-AF65-F5344CB8AC3E}">
        <p14:creationId xmlns:p14="http://schemas.microsoft.com/office/powerpoint/2010/main" val="32357185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-leaners tend to be heterogeneous in their writing skills</a:t>
            </a:r>
          </a:p>
          <a:p>
            <a:r>
              <a:rPr lang="en-US" dirty="0" smtClean="0"/>
              <a:t>The openness of blog assignment can easily accommodate it. Students</a:t>
            </a:r>
            <a:r>
              <a:rPr lang="en-US" baseline="0" dirty="0" smtClean="0"/>
              <a:t> can choose themselves the topic, the length and the style of writing that they are capable of producing. </a:t>
            </a:r>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3</a:t>
            </a:fld>
            <a:endParaRPr lang="en-US"/>
          </a:p>
        </p:txBody>
      </p:sp>
    </p:spTree>
    <p:extLst>
      <p:ext uri="{BB962C8B-B14F-4D97-AF65-F5344CB8AC3E}">
        <p14:creationId xmlns:p14="http://schemas.microsoft.com/office/powerpoint/2010/main" val="1105606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Advantages of study</a:t>
            </a:r>
            <a:r>
              <a:rPr lang="en-US" baseline="0" dirty="0" smtClean="0"/>
              <a:t> abroad blogging: a format of a “letter to a friend”, students’ motivation is high because the actual communication is  taking place, ability to write as little or as much as you want, giving more details or omitting the details, having a chance to reflect on your own culture in the context of other cultural experience.    </a:t>
            </a:r>
            <a:endParaRPr lang="en-US" dirty="0" smtClean="0"/>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14</a:t>
            </a:fld>
            <a:endParaRPr lang="en-US"/>
          </a:p>
        </p:txBody>
      </p:sp>
    </p:spTree>
    <p:extLst>
      <p:ext uri="{BB962C8B-B14F-4D97-AF65-F5344CB8AC3E}">
        <p14:creationId xmlns:p14="http://schemas.microsoft.com/office/powerpoint/2010/main" val="301002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15</a:t>
            </a:fld>
            <a:endParaRPr lang="en-US"/>
          </a:p>
        </p:txBody>
      </p:sp>
    </p:spTree>
    <p:extLst>
      <p:ext uri="{BB962C8B-B14F-4D97-AF65-F5344CB8AC3E}">
        <p14:creationId xmlns:p14="http://schemas.microsoft.com/office/powerpoint/2010/main" val="1688303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these</a:t>
            </a:r>
            <a:r>
              <a:rPr lang="en-US" baseline="0" dirty="0" smtClean="0"/>
              <a:t> posts, even more than in others, one can observe self-reflective quality of writing coming out, and the effort to look for  meaningful comparisons and analogies between the two cultures. There are attempts to pick a salient detail and move to a generalized description.   It is especially encouraging because the ACTFL scale of proficiency specifies that students have to be able to describe, narrate and compare in order to meet the criteria for the Advanced Level of language proficiency.  </a:t>
            </a:r>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16</a:t>
            </a:fld>
            <a:endParaRPr lang="en-US"/>
          </a:p>
        </p:txBody>
      </p:sp>
    </p:spTree>
    <p:extLst>
      <p:ext uri="{BB962C8B-B14F-4D97-AF65-F5344CB8AC3E}">
        <p14:creationId xmlns:p14="http://schemas.microsoft.com/office/powerpoint/2010/main" val="23101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seen from Table 2, the majority of the respondents  (n=6) felt that the skill that most needed improvement was writing, followed by reading (n=5) and speaking (n=2). Listening was not mentioned at all by anyone in the class. This omission is significant because it indicates that heritage learners themselves are aware that aural comprehension is their strongest language skill and feel that it needs no improvement. </a:t>
            </a:r>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5</a:t>
            </a:fld>
            <a:endParaRPr lang="en-US"/>
          </a:p>
        </p:txBody>
      </p:sp>
    </p:spTree>
    <p:extLst>
      <p:ext uri="{BB962C8B-B14F-4D97-AF65-F5344CB8AC3E}">
        <p14:creationId xmlns:p14="http://schemas.microsoft.com/office/powerpoint/2010/main" val="28971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Russian for Heritage Learners</a:t>
            </a:r>
            <a:r>
              <a:rPr lang="en-US" sz="1200" kern="1200" dirty="0" smtClean="0">
                <a:solidFill>
                  <a:schemeClr val="tx1"/>
                </a:solidFill>
                <a:effectLst/>
                <a:latin typeface="+mn-lt"/>
                <a:ea typeface="+mn-ea"/>
                <a:cs typeface="+mn-cs"/>
              </a:rPr>
              <a:t> course that took place in the second half of the spring semester 2011 ( last six weeks). All the students enrolled in the course  (n=8) were asked to write one post per week on any topic of their choice and they could also comment on the postings if they wanted to do so. There were more postings than comments since commenting was encouraged but not required.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topics were selected by the students themselves and turned out to be extremely broad; they ranged from the 80-s birthday of Mikhail Gorbachev to Russian TV version of American Idol to spring break travel.  Many students chose to embed the relevant media (music, video, links to Russian TV,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in their posts. This latter factor made be realize that several of my students, being digital natives, already had their own blogs in English and were enjoying </a:t>
            </a:r>
            <a:r>
              <a:rPr lang="en-US" sz="1200" kern="1200" dirty="0" err="1" smtClean="0">
                <a:solidFill>
                  <a:schemeClr val="tx1"/>
                </a:solidFill>
                <a:effectLst/>
                <a:latin typeface="+mn-lt"/>
                <a:ea typeface="+mn-ea"/>
                <a:cs typeface="+mn-cs"/>
              </a:rPr>
              <a:t>bloggin</a:t>
            </a:r>
            <a:r>
              <a:rPr lang="en-US" sz="1200" kern="1200" dirty="0" smtClean="0">
                <a:solidFill>
                  <a:schemeClr val="tx1"/>
                </a:solidFill>
                <a:effectLst/>
                <a:latin typeface="+mn-lt"/>
                <a:ea typeface="+mn-ea"/>
                <a:cs typeface="+mn-cs"/>
              </a:rPr>
              <a:t> in L1. Over the semester there were 27 postings total, 7 comments and 14 drafts (see Table 3) The instructor commented on the blog posts but for the purposes of this study the instructor’s comments are subtracted from the total number of comments.  Some students with more advanced skills chose to work without any drafts but many less proficient learners preferred to submit the draft to the instructor for feedback, edit it, and resubmit  for a second review before getting approval for posting.  This system of multiple drafts considerably lessened the anxiety of students who came to the class with weaker language skills and gave them more confidence to participate in blogging next to their more proficient classmates. Surprisingly, the most posts (n=6) came from the least proficient learner who came to class in September without any literacy skills! This result indicates that the student herself felt that blogging allowed her to practice her writing in a low-stakes supportive environment where multiple revisions were encouraged. She became very motivated and engaged in her writing, and produced a series of posts representing almost a public diary of her first year at the university.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6</a:t>
            </a:fld>
            <a:endParaRPr lang="en-US"/>
          </a:p>
        </p:txBody>
      </p:sp>
    </p:spTree>
    <p:extLst>
      <p:ext uri="{BB962C8B-B14F-4D97-AF65-F5344CB8AC3E}">
        <p14:creationId xmlns:p14="http://schemas.microsoft.com/office/powerpoint/2010/main" val="3066790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seen from</a:t>
            </a:r>
            <a:r>
              <a:rPr lang="en-US" sz="1200" kern="1200" baseline="0" dirty="0" smtClean="0">
                <a:solidFill>
                  <a:schemeClr val="tx1"/>
                </a:solidFill>
                <a:effectLst/>
                <a:latin typeface="+mn-lt"/>
                <a:ea typeface="+mn-ea"/>
                <a:cs typeface="+mn-cs"/>
              </a:rPr>
              <a:t> the slide</a:t>
            </a:r>
            <a:r>
              <a:rPr lang="en-US" sz="1200" kern="1200" dirty="0" smtClean="0">
                <a:solidFill>
                  <a:schemeClr val="tx1"/>
                </a:solidFill>
                <a:effectLst/>
                <a:latin typeface="+mn-lt"/>
                <a:ea typeface="+mn-ea"/>
                <a:cs typeface="+mn-cs"/>
              </a:rPr>
              <a:t>, the list of topics was very broad, ranging from writing about the spring break to discussing Israel and uprising in the Middle East.  Although there were some posts and comments dealing with abstract events in Russian political life and abroad ( “Second World War,” “The Economy is Strange” and a post about Israel and Arab uprisings),  the most popular posts were the ones discussing academic and personal life, including talking about students’ spring break (n= 19). These posts also elicited most comments (n=5). This data confirms the hypothesis that blog writers naturally prefer to rely on their strong vernacular skills and by themselves are less likely to pick topics that go beyond the comfort of the spoken language.  Since it is essential for this particular group of learners to go beyond the conversational topics and explore other registers, it may be advisable for the future blog projects to have a certain number of topics pre-assigned, so that the HL learners have to write on the subjects that are more challenging to them.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HL learners already have some grammatical intuition, self-editing can be employed with greater success in a HL classroom compared to L2 classroom, making learners more aware of the writing process and drawing their attention to problem areas.   In this HL study after students submitted the first blog draft, the instructor indicated the areas than need to be corrected simply by highlighting the errors in bold, adding the comments where necessary, then the student revised the draft on his/her own, and then he/she had a choice of resubmitting it for another check or posting it directly to the class blog if he/she was comfortable with the second draft.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7</a:t>
            </a:fld>
            <a:endParaRPr lang="en-US"/>
          </a:p>
        </p:txBody>
      </p:sp>
    </p:spTree>
    <p:extLst>
      <p:ext uri="{BB962C8B-B14F-4D97-AF65-F5344CB8AC3E}">
        <p14:creationId xmlns:p14="http://schemas.microsoft.com/office/powerpoint/2010/main" val="3361243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Below is an example of the draft post of the student with minimal writing skills in the beginning of the course (September 2010).   This entry is from March, after six months of instruction.  The original punctuation and spelling is preserved. Despite many errors in spelling and grammar and some vocabulary inaccuracies, it is evident from this post that this particular student made great strides in her writing skills.  By choosing to write on the topic that was meaningful to her, she was able to express her emotions and effectively convey to her readers her feelings and her way of thinking.</a:t>
            </a:r>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8</a:t>
            </a:fld>
            <a:endParaRPr lang="en-US"/>
          </a:p>
        </p:txBody>
      </p:sp>
    </p:spTree>
    <p:extLst>
      <p:ext uri="{BB962C8B-B14F-4D97-AF65-F5344CB8AC3E}">
        <p14:creationId xmlns:p14="http://schemas.microsoft.com/office/powerpoint/2010/main" val="276683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kern="1200" dirty="0" err="1" smtClean="0">
                <a:solidFill>
                  <a:schemeClr val="tx1"/>
                </a:solidFill>
                <a:effectLst/>
                <a:latin typeface="+mn-lt"/>
                <a:ea typeface="+mn-ea"/>
                <a:cs typeface="+mn-cs"/>
              </a:rPr>
              <a:t>Like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previous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author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student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chose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topic</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that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was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meaningful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personally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was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fully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engaged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writing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thus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was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able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convey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feelings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with</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clarity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good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organization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conviction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You</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can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also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see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post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that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writing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specifically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for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classmates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peers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same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school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engages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them</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polemics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sorts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This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quality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writing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probably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would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not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have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come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forth</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more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traditional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writing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assigment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such</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summaries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compositions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pre-assigned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topics</a:t>
            </a:r>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9</a:t>
            </a:fld>
            <a:endParaRPr lang="en-US"/>
          </a:p>
        </p:txBody>
      </p:sp>
    </p:spTree>
    <p:extLst>
      <p:ext uri="{BB962C8B-B14F-4D97-AF65-F5344CB8AC3E}">
        <p14:creationId xmlns:p14="http://schemas.microsoft.com/office/powerpoint/2010/main" val="2287652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interesting to compare two posts on the same topic. The first analyzed example is from a learner who came to the course without any literacy skills in September and by March was able to produce the following post after multiple drafts. </a:t>
            </a:r>
            <a:r>
              <a:rPr lang="ru-RU" sz="1200" kern="1200" dirty="0" err="1" smtClean="0">
                <a:solidFill>
                  <a:schemeClr val="tx1"/>
                </a:solidFill>
                <a:effectLst/>
                <a:latin typeface="+mn-lt"/>
                <a:ea typeface="+mn-ea"/>
                <a:cs typeface="+mn-cs"/>
              </a:rPr>
              <a:t>This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student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demonstrated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remarkable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progress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writing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even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made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attempt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transition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from</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taking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about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herself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spring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break</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her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time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home</a:t>
            </a:r>
            <a:r>
              <a:rPr lang="ru-RU" sz="1200" kern="1200" dirty="0" smtClean="0">
                <a:solidFill>
                  <a:schemeClr val="tx1"/>
                </a:solidFill>
                <a:effectLst/>
                <a:latin typeface="+mn-lt"/>
                <a:ea typeface="+mn-ea"/>
                <a:cs typeface="+mn-cs"/>
              </a:rPr>
              <a:t> ( </a:t>
            </a:r>
            <a:r>
              <a:rPr lang="ru-RU" sz="1200" kern="1200" dirty="0" err="1" smtClean="0">
                <a:solidFill>
                  <a:schemeClr val="tx1"/>
                </a:solidFill>
                <a:effectLst/>
                <a:latin typeface="+mn-lt"/>
                <a:ea typeface="+mn-ea"/>
                <a:cs typeface="+mn-cs"/>
              </a:rPr>
              <a:t>a</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range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topics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which</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typical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for</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Intermediate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level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proficiency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according</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the</a:t>
            </a:r>
            <a:r>
              <a:rPr lang="ru-RU" sz="1200" kern="120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ACFL </a:t>
            </a:r>
            <a:r>
              <a:rPr lang="ru-RU" sz="1200" i="1" kern="1200" dirty="0" err="1" smtClean="0">
                <a:solidFill>
                  <a:schemeClr val="tx1"/>
                </a:solidFill>
                <a:effectLst/>
                <a:latin typeface="+mn-lt"/>
                <a:ea typeface="+mn-ea"/>
                <a:cs typeface="+mn-cs"/>
              </a:rPr>
              <a:t>Proficiency</a:t>
            </a:r>
            <a:r>
              <a:rPr lang="ru-RU" sz="1200" i="1" kern="1200" dirty="0" smtClean="0">
                <a:solidFill>
                  <a:schemeClr val="tx1"/>
                </a:solidFill>
                <a:effectLst/>
                <a:latin typeface="+mn-lt"/>
                <a:ea typeface="+mn-ea"/>
                <a:cs typeface="+mn-cs"/>
              </a:rPr>
              <a:t> </a:t>
            </a:r>
            <a:r>
              <a:rPr lang="ru-RU" sz="1200" i="1" kern="1200" dirty="0" err="1" smtClean="0">
                <a:solidFill>
                  <a:schemeClr val="tx1"/>
                </a:solidFill>
                <a:effectLst/>
                <a:latin typeface="+mn-lt"/>
                <a:ea typeface="+mn-ea"/>
                <a:cs typeface="+mn-cs"/>
              </a:rPr>
              <a:t>Scale</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to</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discussion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of</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abstract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material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albeit</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with</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many</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lexical</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limitations</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and</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inaccuracies</a:t>
            </a:r>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author  of the comment feels comfortable enough with his writing skills to publish a spontaneous response to the previous poster and to do so without any previous drafts. It is always very encouraging to see that students engage in a conversation in a target language that goes on beyond the classroom, and that is the implicit benefit of the online communication tools.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comparison of two posts brings to light an important pedagogical dilemma: if the goal of the HL blog posts is to develop grammatical accuracy in writing, than the comments, just like the main posts, would benefit from multiple revisions through multiple drafts, drawing students’ attention to the problem areas and forcing them to self-edit and self-monitor their writing.  At the same time, doing so will unquestionably have a negative impact on the inherent instantaneous and interactive aspect of blogging as a communicative tool. It would be worthwhile to conduct a follow-up study which would focus on comparing the HL learners’ participation in blog writing without any required drafts to the HL group that would be required to work with multiple drafts.       </a:t>
            </a:r>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10</a:t>
            </a:fld>
            <a:endParaRPr lang="en-US"/>
          </a:p>
        </p:txBody>
      </p:sp>
    </p:spTree>
    <p:extLst>
      <p:ext uri="{BB962C8B-B14F-4D97-AF65-F5344CB8AC3E}">
        <p14:creationId xmlns:p14="http://schemas.microsoft.com/office/powerpoint/2010/main" val="37055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Several observable traits emerged when looking closely at the blog postings.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Students were able to self-edit effectively and paid close attention to the formal aspects of the language (grammar, spelling, punctuation). Their understanding of syntax has also improved since many tried to use subordinate clauses, conjunctions and cohesive devices. In the future class blog projects it may be advisable to have a certain number of topics pre-assigned by the instructor in order to encourage all learners explore lexically unfamiliar subjects. Most students were actively participating and enjoyed having a class blog. They felt that they learned more about their classmates and they were emotionally engaged in their writing. The testament to a success of this project from the point of view of engaging the students and providing the venues for target language use beyond the classroom was the fact that even after the end of the semester some students chose to write about their summer plans.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11</a:t>
            </a:fld>
            <a:endParaRPr lang="en-US"/>
          </a:p>
        </p:txBody>
      </p:sp>
    </p:spTree>
    <p:extLst>
      <p:ext uri="{BB962C8B-B14F-4D97-AF65-F5344CB8AC3E}">
        <p14:creationId xmlns:p14="http://schemas.microsoft.com/office/powerpoint/2010/main" val="67311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end of the semester course evaluations students were asked to comment specifically on the usefulness of the class blog.  While almost everyone (six out of seven respondents) liked having the class blog, the opinions were divided on openness of the blog topics. Some students liked the ability to choose their own topics and the opportunity to share their ideas with their classmates, while others felt that the blog might work better if a topic was proposed by the instructor. </a:t>
            </a:r>
            <a:endParaRPr lang="en-US" dirty="0"/>
          </a:p>
        </p:txBody>
      </p:sp>
      <p:sp>
        <p:nvSpPr>
          <p:cNvPr id="4" name="Slide Number Placeholder 3"/>
          <p:cNvSpPr>
            <a:spLocks noGrp="1"/>
          </p:cNvSpPr>
          <p:nvPr>
            <p:ph type="sldNum" sz="quarter" idx="10"/>
          </p:nvPr>
        </p:nvSpPr>
        <p:spPr/>
        <p:txBody>
          <a:bodyPr/>
          <a:lstStyle/>
          <a:p>
            <a:fld id="{A58652A1-5969-2E4F-A954-5827D0C6C6E7}" type="slidenum">
              <a:rPr lang="en-US" smtClean="0"/>
              <a:t>12</a:t>
            </a:fld>
            <a:endParaRPr lang="en-US"/>
          </a:p>
        </p:txBody>
      </p:sp>
    </p:spTree>
    <p:extLst>
      <p:ext uri="{BB962C8B-B14F-4D97-AF65-F5344CB8AC3E}">
        <p14:creationId xmlns:p14="http://schemas.microsoft.com/office/powerpoint/2010/main" val="212542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D290233-0DD1-4A80-BB1E-9ADC3556DBB6}"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90233-0DD1-4A80-BB1E-9ADC3556DBB6}" type="datetimeFigureOut">
              <a:rPr lang="en-US" smtClean="0"/>
              <a:t>2/11/17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D290233-0DD1-4A80-BB1E-9ADC3556DBB6}" type="datetimeFigureOut">
              <a:rPr lang="en-US" smtClean="0"/>
              <a:t>2/11/17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257446"/>
            <a:ext cx="6659496" cy="1390748"/>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Using Blogs in a Foreign Language Classroom</a:t>
            </a:r>
            <a:endParaRPr lang="en-US" dirty="0"/>
          </a:p>
        </p:txBody>
      </p:sp>
      <p:sp>
        <p:nvSpPr>
          <p:cNvPr id="3" name="Subtitle 2"/>
          <p:cNvSpPr>
            <a:spLocks noGrp="1"/>
          </p:cNvSpPr>
          <p:nvPr>
            <p:ph type="subTitle" idx="1"/>
          </p:nvPr>
        </p:nvSpPr>
        <p:spPr>
          <a:xfrm>
            <a:off x="1201821" y="4367268"/>
            <a:ext cx="6296813" cy="1215880"/>
          </a:xfrm>
        </p:spPr>
        <p:txBody>
          <a:bodyPr>
            <a:normAutofit/>
          </a:bodyPr>
          <a:lstStyle/>
          <a:p>
            <a:r>
              <a:rPr lang="en-US" dirty="0" smtClean="0"/>
              <a:t>Julia Titus</a:t>
            </a:r>
          </a:p>
          <a:p>
            <a:r>
              <a:rPr lang="en-US" dirty="0" smtClean="0"/>
              <a:t>Yale University</a:t>
            </a:r>
          </a:p>
          <a:p>
            <a:r>
              <a:rPr lang="en-US" dirty="0" smtClean="0"/>
              <a:t>July 9, 2013</a:t>
            </a:r>
          </a:p>
          <a:p>
            <a:endParaRPr lang="en-US" dirty="0"/>
          </a:p>
        </p:txBody>
      </p:sp>
    </p:spTree>
    <p:extLst>
      <p:ext uri="{BB962C8B-B14F-4D97-AF65-F5344CB8AC3E}">
        <p14:creationId xmlns:p14="http://schemas.microsoft.com/office/powerpoint/2010/main" val="4272438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writing on the economy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tell the truth, I </a:t>
            </a:r>
            <a:r>
              <a:rPr lang="en-US" dirty="0" smtClean="0"/>
              <a:t>have never </a:t>
            </a:r>
            <a:r>
              <a:rPr lang="en-US" dirty="0"/>
              <a:t>read about the Russian economy until last week, when I was looking for an article for a home assignment. I was surprised by the fact that the unemployment rate is higher in America than in Russia. </a:t>
            </a:r>
            <a:r>
              <a:rPr lang="en-US" dirty="0" smtClean="0"/>
              <a:t>What </a:t>
            </a:r>
            <a:r>
              <a:rPr lang="en-US" dirty="0"/>
              <a:t>does it mean for America? How can there be more unemployed people here, but at the same time, the higher standard of living? I find it very strange. What do you think</a:t>
            </a:r>
            <a:r>
              <a:rPr lang="en-US" dirty="0" smtClean="0"/>
              <a:t>?</a:t>
            </a:r>
            <a:endParaRPr lang="en-US" dirty="0"/>
          </a:p>
          <a:p>
            <a:r>
              <a:rPr lang="en-US" dirty="0" smtClean="0"/>
              <a:t>Comment: </a:t>
            </a:r>
            <a:r>
              <a:rPr lang="en-US" dirty="0"/>
              <a:t>Frankly, I'm not too versed in the Russian economy either, but as I understand it, in Russia, many more people are employed by the state. And so, because in Russia the public sector is much larger, economic crisis does not have such an impact on unemployment. It is completely possible that I am entirely wrong </a:t>
            </a:r>
          </a:p>
        </p:txBody>
      </p:sp>
    </p:spTree>
    <p:extLst>
      <p:ext uri="{BB962C8B-B14F-4D97-AF65-F5344CB8AC3E}">
        <p14:creationId xmlns:p14="http://schemas.microsoft.com/office/powerpoint/2010/main" val="29215845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a:t>O</a:t>
            </a:r>
            <a:r>
              <a:rPr lang="en-US" dirty="0" smtClean="0"/>
              <a:t>utcomes</a:t>
            </a:r>
            <a:endParaRPr lang="en-US" dirty="0"/>
          </a:p>
        </p:txBody>
      </p:sp>
      <p:sp>
        <p:nvSpPr>
          <p:cNvPr id="3" name="Content Placeholder 2"/>
          <p:cNvSpPr>
            <a:spLocks noGrp="1"/>
          </p:cNvSpPr>
          <p:nvPr>
            <p:ph idx="1"/>
          </p:nvPr>
        </p:nvSpPr>
        <p:spPr/>
        <p:txBody>
          <a:bodyPr>
            <a:normAutofit/>
          </a:bodyPr>
          <a:lstStyle/>
          <a:p>
            <a:r>
              <a:rPr lang="en-US" dirty="0" smtClean="0"/>
              <a:t>Most of the time students were able to self-edit effectively and paid close attention to the formal aspects of the language (spelling, grammar, punctuation).</a:t>
            </a:r>
          </a:p>
          <a:p>
            <a:r>
              <a:rPr lang="en-US" dirty="0" smtClean="0"/>
              <a:t>Syntax has also improved, many students tried to use subordinate clauses, conjunctions and cohesive devices. </a:t>
            </a:r>
            <a:r>
              <a:rPr lang="en-US" dirty="0"/>
              <a:t>T</a:t>
            </a:r>
            <a:r>
              <a:rPr lang="en-US" dirty="0" smtClean="0"/>
              <a:t>here were frequent attempts to create a paragraph-length discourse. </a:t>
            </a:r>
          </a:p>
          <a:p>
            <a:r>
              <a:rPr lang="en-US" dirty="0" smtClean="0"/>
              <a:t>Students’ vocabulary increased since some of them ventured beyond their “comfort zone” writing on the state of the US economy, events in the Middle East and Russian politics.</a:t>
            </a:r>
            <a:endParaRPr lang="en-US" dirty="0"/>
          </a:p>
        </p:txBody>
      </p:sp>
    </p:spTree>
    <p:extLst>
      <p:ext uri="{BB962C8B-B14F-4D97-AF65-F5344CB8AC3E}">
        <p14:creationId xmlns:p14="http://schemas.microsoft.com/office/powerpoint/2010/main" val="34006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Feedback</a:t>
            </a:r>
            <a:endParaRPr lang="en-US" dirty="0"/>
          </a:p>
        </p:txBody>
      </p:sp>
      <p:sp>
        <p:nvSpPr>
          <p:cNvPr id="3" name="Content Placeholder 2"/>
          <p:cNvSpPr>
            <a:spLocks noGrp="1"/>
          </p:cNvSpPr>
          <p:nvPr>
            <p:ph idx="1"/>
          </p:nvPr>
        </p:nvSpPr>
        <p:spPr/>
        <p:txBody>
          <a:bodyPr>
            <a:normAutofit fontScale="85000" lnSpcReduction="20000"/>
          </a:bodyPr>
          <a:lstStyle/>
          <a:p>
            <a:r>
              <a:rPr lang="en-US" dirty="0"/>
              <a:t>Did you like having the class blog? How can it be improved?</a:t>
            </a:r>
          </a:p>
          <a:p>
            <a:r>
              <a:rPr lang="en-US" dirty="0"/>
              <a:t>While I really like the idea of the class blog, I think it could be even better if there was some type of weekly theme or current events topics we could all work around. Otherwise, it seems like the blog posts tend to be very arbitrary and difficult to comment on. If we focused on current events, for example, we could write about controversial viewpoints or issues, which would spark more debate and commentary.</a:t>
            </a:r>
          </a:p>
          <a:p>
            <a:r>
              <a:rPr lang="en-US" dirty="0"/>
              <a:t>I did like having the class blog. It was surprisingly fun to write blog posts and read my peers' post. It could have been improved by being a bit more interactive - e.g. requiring us to comment or respond to one another's posts or having us all post about one topic</a:t>
            </a:r>
            <a:r>
              <a:rPr lang="en-US" dirty="0" smtClean="0"/>
              <a:t>.</a:t>
            </a:r>
          </a:p>
          <a:p>
            <a:r>
              <a:rPr lang="en-US" dirty="0"/>
              <a:t>I think it was a good idea, but we could have had weekly assignments that we had to post on the blog instead of writing it up, so that it didn't feel like it was separate from the rest of the work. </a:t>
            </a:r>
          </a:p>
          <a:p>
            <a:endParaRPr lang="en-US" dirty="0"/>
          </a:p>
        </p:txBody>
      </p:sp>
    </p:spTree>
    <p:extLst>
      <p:ext uri="{BB962C8B-B14F-4D97-AF65-F5344CB8AC3E}">
        <p14:creationId xmlns:p14="http://schemas.microsoft.com/office/powerpoint/2010/main" val="2634638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the Future Class Blog Projects</a:t>
            </a:r>
            <a:endParaRPr lang="en-US" dirty="0"/>
          </a:p>
        </p:txBody>
      </p:sp>
      <p:sp>
        <p:nvSpPr>
          <p:cNvPr id="3" name="Content Placeholder 2"/>
          <p:cNvSpPr>
            <a:spLocks noGrp="1"/>
          </p:cNvSpPr>
          <p:nvPr>
            <p:ph idx="1"/>
          </p:nvPr>
        </p:nvSpPr>
        <p:spPr/>
        <p:txBody>
          <a:bodyPr/>
          <a:lstStyle/>
          <a:p>
            <a:r>
              <a:rPr lang="en-US" dirty="0" smtClean="0"/>
              <a:t>To have a certain number of topics or a general theme assigned by a teacher  to ensure some continuity and make students explore unfamiliar lexical subjects.</a:t>
            </a:r>
          </a:p>
          <a:p>
            <a:r>
              <a:rPr lang="en-US" dirty="0" smtClean="0"/>
              <a:t> Cleary indicate expected amount of comments.</a:t>
            </a:r>
          </a:p>
          <a:p>
            <a:r>
              <a:rPr lang="en-US" dirty="0" smtClean="0"/>
              <a:t>Fine-tune the grading component. </a:t>
            </a:r>
          </a:p>
          <a:p>
            <a:r>
              <a:rPr lang="en-US" dirty="0" smtClean="0"/>
              <a:t>Improve the technical aspects of editing drafts by a teacher.</a:t>
            </a:r>
          </a:p>
          <a:p>
            <a:pPr marL="0" indent="0">
              <a:buNone/>
            </a:pPr>
            <a:r>
              <a:rPr lang="en-US"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4264780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Blogs in a </a:t>
            </a:r>
            <a:r>
              <a:rPr lang="en-US" dirty="0"/>
              <a:t>S</a:t>
            </a:r>
            <a:r>
              <a:rPr lang="en-US" dirty="0" smtClean="0"/>
              <a:t>tudy Abroad Program</a:t>
            </a:r>
            <a:endParaRPr lang="en-US" dirty="0"/>
          </a:p>
        </p:txBody>
      </p:sp>
      <p:sp>
        <p:nvSpPr>
          <p:cNvPr id="3" name="Content Placeholder 2"/>
          <p:cNvSpPr>
            <a:spLocks noGrp="1"/>
          </p:cNvSpPr>
          <p:nvPr>
            <p:ph idx="1"/>
          </p:nvPr>
        </p:nvSpPr>
        <p:spPr/>
        <p:txBody>
          <a:bodyPr/>
          <a:lstStyle/>
          <a:p>
            <a:r>
              <a:rPr lang="en-US" dirty="0" smtClean="0"/>
              <a:t>To identify authentic cultural resources online</a:t>
            </a:r>
          </a:p>
          <a:p>
            <a:r>
              <a:rPr lang="en-US" dirty="0" smtClean="0"/>
              <a:t>To share information and exchange opinions</a:t>
            </a:r>
          </a:p>
          <a:p>
            <a:r>
              <a:rPr lang="en-US" dirty="0" smtClean="0"/>
              <a:t>To build a sense of community</a:t>
            </a:r>
          </a:p>
          <a:p>
            <a:r>
              <a:rPr lang="en-US" dirty="0" smtClean="0"/>
              <a:t>As actual means of communication (let’s keep in touch)</a:t>
            </a:r>
            <a:endParaRPr lang="en-US" dirty="0"/>
          </a:p>
        </p:txBody>
      </p:sp>
    </p:spTree>
    <p:extLst>
      <p:ext uri="{BB962C8B-B14F-4D97-AF65-F5344CB8AC3E}">
        <p14:creationId xmlns:p14="http://schemas.microsoft.com/office/powerpoint/2010/main" val="1294657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Summer blogging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Topic: </a:t>
            </a:r>
            <a:r>
              <a:rPr lang="en-US" b="1" dirty="0" smtClean="0"/>
              <a:t>“Tell me about your host family” </a:t>
            </a:r>
            <a:r>
              <a:rPr lang="en-US" dirty="0" smtClean="0"/>
              <a:t>(first week abroad)</a:t>
            </a:r>
          </a:p>
          <a:p>
            <a:r>
              <a:rPr lang="en-US" dirty="0"/>
              <a:t>My Russian family is very </a:t>
            </a:r>
            <a:r>
              <a:rPr lang="en-US" dirty="0" smtClean="0"/>
              <a:t>nice. There are five of us, </a:t>
            </a:r>
            <a:r>
              <a:rPr lang="en-US" dirty="0"/>
              <a:t>and as a cat and a guinea pig. My hosts </a:t>
            </a:r>
            <a:r>
              <a:rPr lang="en-US" dirty="0" smtClean="0"/>
              <a:t>talk to me a lot </a:t>
            </a:r>
            <a:r>
              <a:rPr lang="en-US" dirty="0"/>
              <a:t>in Russian and </a:t>
            </a:r>
            <a:r>
              <a:rPr lang="en-US" dirty="0" smtClean="0"/>
              <a:t>it has </a:t>
            </a:r>
            <a:r>
              <a:rPr lang="en-US" dirty="0"/>
              <a:t>helped me so much </a:t>
            </a:r>
            <a:r>
              <a:rPr lang="en-US" dirty="0" smtClean="0"/>
              <a:t>to speak Russian better. </a:t>
            </a:r>
            <a:r>
              <a:rPr lang="en-US" dirty="0"/>
              <a:t>We have dinner together every </a:t>
            </a:r>
            <a:r>
              <a:rPr lang="en-US" dirty="0" smtClean="0"/>
              <a:t>day. </a:t>
            </a:r>
          </a:p>
          <a:p>
            <a:r>
              <a:rPr lang="en-US" dirty="0"/>
              <a:t>I have a wonderful family in St. Petersburg. They have a family of four: Sasha, Marina, Tim, and </a:t>
            </a:r>
            <a:r>
              <a:rPr lang="en-US" dirty="0" err="1"/>
              <a:t>Gleb</a:t>
            </a:r>
            <a:r>
              <a:rPr lang="en-US" dirty="0"/>
              <a:t>. Sasha </a:t>
            </a:r>
            <a:r>
              <a:rPr lang="en-US" dirty="0" smtClean="0"/>
              <a:t>is a teacher </a:t>
            </a:r>
            <a:r>
              <a:rPr lang="en-US" dirty="0"/>
              <a:t>- he teaches sociology. He tells </a:t>
            </a:r>
            <a:r>
              <a:rPr lang="en-US" dirty="0" smtClean="0"/>
              <a:t>very </a:t>
            </a:r>
            <a:r>
              <a:rPr lang="en-US" dirty="0"/>
              <a:t>interesting </a:t>
            </a:r>
            <a:r>
              <a:rPr lang="en-US" dirty="0" smtClean="0"/>
              <a:t>stories, </a:t>
            </a:r>
            <a:r>
              <a:rPr lang="en-US" dirty="0"/>
              <a:t>and he likes nature. Marina </a:t>
            </a:r>
            <a:r>
              <a:rPr lang="en-US" dirty="0" smtClean="0"/>
              <a:t>cooks </a:t>
            </a:r>
            <a:r>
              <a:rPr lang="en-US" dirty="0"/>
              <a:t>a lot better than my mom, but she gets upset when I do not eat a lot, even when I'm not hungry. Unfortunately, </a:t>
            </a:r>
            <a:r>
              <a:rPr lang="en-US" dirty="0" err="1" smtClean="0"/>
              <a:t>Gleb</a:t>
            </a:r>
            <a:r>
              <a:rPr lang="en-US" dirty="0" smtClean="0"/>
              <a:t> </a:t>
            </a:r>
            <a:r>
              <a:rPr lang="en-US" dirty="0"/>
              <a:t>does not live at home - </a:t>
            </a:r>
            <a:r>
              <a:rPr lang="en-US" dirty="0" smtClean="0"/>
              <a:t>he </a:t>
            </a:r>
            <a:r>
              <a:rPr lang="en-US" dirty="0"/>
              <a:t>will be at the </a:t>
            </a:r>
            <a:r>
              <a:rPr lang="en-US" dirty="0" smtClean="0"/>
              <a:t>summer cottage </a:t>
            </a:r>
            <a:r>
              <a:rPr lang="en-US" dirty="0"/>
              <a:t>all summer, but I met with </a:t>
            </a:r>
            <a:r>
              <a:rPr lang="en-US" dirty="0" err="1"/>
              <a:t>Gleb</a:t>
            </a:r>
            <a:r>
              <a:rPr lang="en-US" dirty="0"/>
              <a:t> when I came to the apartment for the first time. </a:t>
            </a:r>
            <a:r>
              <a:rPr lang="en-US" dirty="0" smtClean="0"/>
              <a:t>He is ten </a:t>
            </a:r>
            <a:r>
              <a:rPr lang="en-US" dirty="0"/>
              <a:t>years </a:t>
            </a:r>
            <a:r>
              <a:rPr lang="en-US" dirty="0" smtClean="0"/>
              <a:t>old and </a:t>
            </a:r>
            <a:r>
              <a:rPr lang="en-US" dirty="0"/>
              <a:t>he does not speak </a:t>
            </a:r>
            <a:r>
              <a:rPr lang="en-US" dirty="0" smtClean="0"/>
              <a:t>English</a:t>
            </a:r>
            <a:r>
              <a:rPr lang="en-US" dirty="0"/>
              <a:t>. I think he's a little afraid of me. </a:t>
            </a:r>
            <a:r>
              <a:rPr lang="en-US" dirty="0" smtClean="0"/>
              <a:t>Tim is a  </a:t>
            </a:r>
            <a:r>
              <a:rPr lang="en-US" dirty="0"/>
              <a:t>student at the university - he is studying political science. He said that his life is boring, and </a:t>
            </a:r>
            <a:r>
              <a:rPr lang="en-US" dirty="0" smtClean="0"/>
              <a:t>he </a:t>
            </a:r>
            <a:r>
              <a:rPr lang="en-US" dirty="0"/>
              <a:t>wants to live in </a:t>
            </a:r>
            <a:r>
              <a:rPr lang="en-US" dirty="0" smtClean="0"/>
              <a:t>"Hogwarts</a:t>
            </a:r>
            <a:r>
              <a:rPr lang="en-US" dirty="0"/>
              <a:t>" </a:t>
            </a:r>
            <a:r>
              <a:rPr lang="en-US" dirty="0" smtClean="0"/>
              <a:t>like Harry </a:t>
            </a:r>
            <a:r>
              <a:rPr lang="en-US" dirty="0"/>
              <a:t>Potter. We agreed to watch the new Harry Potter movie together.</a:t>
            </a:r>
          </a:p>
          <a:p>
            <a:endParaRPr lang="en-US" dirty="0"/>
          </a:p>
        </p:txBody>
      </p:sp>
    </p:spTree>
    <p:extLst>
      <p:ext uri="{BB962C8B-B14F-4D97-AF65-F5344CB8AC3E}">
        <p14:creationId xmlns:p14="http://schemas.microsoft.com/office/powerpoint/2010/main" val="3524658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Summer blogging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Topic “</a:t>
            </a:r>
            <a:r>
              <a:rPr lang="en-US" b="1" dirty="0" smtClean="0"/>
              <a:t>Tell me about your first impressions of </a:t>
            </a:r>
            <a:r>
              <a:rPr lang="en-US" b="1" dirty="0" err="1" smtClean="0"/>
              <a:t>St.Petersburg</a:t>
            </a:r>
            <a:r>
              <a:rPr lang="en-US" dirty="0" smtClean="0"/>
              <a:t>” (second week abroad)</a:t>
            </a:r>
          </a:p>
          <a:p>
            <a:r>
              <a:rPr lang="en-US" dirty="0"/>
              <a:t>First Impressions: People live in old buildings that need repair. </a:t>
            </a:r>
            <a:r>
              <a:rPr lang="en-US" dirty="0" smtClean="0"/>
              <a:t>Russians study </a:t>
            </a:r>
            <a:r>
              <a:rPr lang="en-US" dirty="0"/>
              <a:t>more and work less than Americans. People, </a:t>
            </a:r>
            <a:r>
              <a:rPr lang="en-US" dirty="0" smtClean="0"/>
              <a:t>both Russians </a:t>
            </a:r>
            <a:r>
              <a:rPr lang="en-US" dirty="0"/>
              <a:t>and </a:t>
            </a:r>
            <a:r>
              <a:rPr lang="en-US" dirty="0" smtClean="0"/>
              <a:t>foreigners, get too little </a:t>
            </a:r>
            <a:r>
              <a:rPr lang="en-US" dirty="0"/>
              <a:t>sleep during the white nights. Russia and the United States should invest more in public universities and schools. America needs to invest more in Art. </a:t>
            </a:r>
            <a:r>
              <a:rPr lang="en-US" dirty="0" smtClean="0"/>
              <a:t>The Tsars </a:t>
            </a:r>
            <a:r>
              <a:rPr lang="en-US" dirty="0"/>
              <a:t>had too much money. </a:t>
            </a:r>
            <a:endParaRPr lang="en-US" dirty="0" smtClean="0"/>
          </a:p>
          <a:p>
            <a:r>
              <a:rPr lang="en-US" dirty="0"/>
              <a:t>Russia is very different from America. In Russia </a:t>
            </a:r>
            <a:r>
              <a:rPr lang="en-US" dirty="0" smtClean="0"/>
              <a:t>everyone smokes </a:t>
            </a:r>
            <a:r>
              <a:rPr lang="en-US" dirty="0"/>
              <a:t>and I do not know why. I do not like it because it's hard to run in the park. I do not </a:t>
            </a:r>
            <a:r>
              <a:rPr lang="en-US" dirty="0" smtClean="0"/>
              <a:t>know </a:t>
            </a:r>
            <a:r>
              <a:rPr lang="en-US" dirty="0"/>
              <a:t>why all women wear such uncomfortable clothing. If I wore these shoes, </a:t>
            </a:r>
            <a:r>
              <a:rPr lang="en-US" dirty="0" smtClean="0"/>
              <a:t>my </a:t>
            </a:r>
            <a:r>
              <a:rPr lang="en-US" dirty="0"/>
              <a:t>feet </a:t>
            </a:r>
            <a:r>
              <a:rPr lang="en-US" dirty="0" smtClean="0"/>
              <a:t>would hurt all </a:t>
            </a:r>
            <a:r>
              <a:rPr lang="en-US" dirty="0"/>
              <a:t>day. I also think that a lot of men use steroids because they </a:t>
            </a:r>
            <a:r>
              <a:rPr lang="en-US" dirty="0" smtClean="0"/>
              <a:t>look  </a:t>
            </a:r>
            <a:r>
              <a:rPr lang="en-US" dirty="0"/>
              <a:t>unnaturally strong.</a:t>
            </a:r>
            <a:br>
              <a:rPr lang="en-US" dirty="0"/>
            </a:br>
            <a:r>
              <a:rPr lang="en-US" dirty="0"/>
              <a:t/>
            </a:r>
            <a:br>
              <a:rPr lang="en-US" dirty="0"/>
            </a:br>
            <a:r>
              <a:rPr lang="en-US" dirty="0"/>
              <a:t>But I also think that </a:t>
            </a:r>
            <a:r>
              <a:rPr lang="en-US" dirty="0" smtClean="0"/>
              <a:t>Petersburg is a very </a:t>
            </a:r>
            <a:r>
              <a:rPr lang="en-US" dirty="0"/>
              <a:t>beautiful and interesting city. There are many old and beautiful buildings and cathedrals. Also there are a lot of parks, but you can not breathe in parks, because everyone is always smoking. I found a Catholic church, and I went there on a Sunday. There I listened to the Mass in Spanish. I think it's funny that I listened to </a:t>
            </a:r>
            <a:r>
              <a:rPr lang="en-US" dirty="0" smtClean="0"/>
              <a:t>it in </a:t>
            </a:r>
            <a:r>
              <a:rPr lang="en-US" dirty="0"/>
              <a:t>Spanish in Russia.</a:t>
            </a:r>
          </a:p>
        </p:txBody>
      </p:sp>
    </p:spTree>
    <p:extLst>
      <p:ext uri="{BB962C8B-B14F-4D97-AF65-F5344CB8AC3E}">
        <p14:creationId xmlns:p14="http://schemas.microsoft.com/office/powerpoint/2010/main" val="28710942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Blog Format</a:t>
            </a:r>
            <a:endParaRPr lang="en-US" dirty="0"/>
          </a:p>
        </p:txBody>
      </p:sp>
      <p:sp>
        <p:nvSpPr>
          <p:cNvPr id="3" name="Content Placeholder 2"/>
          <p:cNvSpPr>
            <a:spLocks noGrp="1"/>
          </p:cNvSpPr>
          <p:nvPr>
            <p:ph idx="1"/>
          </p:nvPr>
        </p:nvSpPr>
        <p:spPr/>
        <p:txBody>
          <a:bodyPr>
            <a:normAutofit lnSpcReduction="10000"/>
          </a:bodyPr>
          <a:lstStyle/>
          <a:p>
            <a:r>
              <a:rPr lang="en-US" dirty="0" smtClean="0"/>
              <a:t>To preserve the </a:t>
            </a:r>
            <a:r>
              <a:rPr lang="en-US" dirty="0"/>
              <a:t>inherent instantaneous and interactive aspect of blogging </a:t>
            </a:r>
            <a:r>
              <a:rPr lang="en-US" dirty="0" smtClean="0"/>
              <a:t>while working with drafts</a:t>
            </a:r>
          </a:p>
          <a:p>
            <a:r>
              <a:rPr lang="en-US" dirty="0" smtClean="0"/>
              <a:t>To motivate students to comment more actively on each other’s posts</a:t>
            </a:r>
          </a:p>
          <a:p>
            <a:r>
              <a:rPr lang="en-US" dirty="0" smtClean="0"/>
              <a:t>To make students go beyond their “zone of comfort” and explore more challenging abstract topics. </a:t>
            </a:r>
            <a:endParaRPr lang="ru-RU" dirty="0" smtClean="0"/>
          </a:p>
          <a:p>
            <a:r>
              <a:rPr lang="en-US" dirty="0" smtClean="0"/>
              <a:t>To improve the  online editing process</a:t>
            </a:r>
            <a:endParaRPr lang="ru-RU" dirty="0" smtClean="0"/>
          </a:p>
          <a:p>
            <a:pPr marL="0" indent="0">
              <a:buNone/>
            </a:pPr>
            <a:endParaRPr lang="ru-RU" dirty="0"/>
          </a:p>
          <a:p>
            <a:pPr marL="0" indent="0">
              <a:buNone/>
            </a:pPr>
            <a:r>
              <a:rPr lang="en-US" dirty="0" smtClean="0"/>
              <a:t> </a:t>
            </a:r>
            <a:endParaRPr lang="en-US" dirty="0"/>
          </a:p>
        </p:txBody>
      </p:sp>
    </p:spTree>
    <p:extLst>
      <p:ext uri="{BB962C8B-B14F-4D97-AF65-F5344CB8AC3E}">
        <p14:creationId xmlns:p14="http://schemas.microsoft.com/office/powerpoint/2010/main" val="3860934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4629029"/>
          </a:xfrm>
        </p:spPr>
        <p:txBody>
          <a:bodyPr/>
          <a:lstStyle/>
          <a:p>
            <a:r>
              <a:rPr lang="en-US" dirty="0"/>
              <a:t>Thank you!</a:t>
            </a:r>
            <a:br>
              <a:rPr lang="en-US" dirty="0"/>
            </a:br>
            <a:endParaRPr lang="en-US" dirty="0"/>
          </a:p>
        </p:txBody>
      </p:sp>
      <p:sp>
        <p:nvSpPr>
          <p:cNvPr id="3" name="Content Placeholder 2"/>
          <p:cNvSpPr>
            <a:spLocks noGrp="1"/>
          </p:cNvSpPr>
          <p:nvPr>
            <p:ph idx="1"/>
          </p:nvPr>
        </p:nvSpPr>
        <p:spPr>
          <a:xfrm>
            <a:off x="549275" y="1600201"/>
            <a:ext cx="7473457" cy="3599987"/>
          </a:xfrm>
        </p:spPr>
        <p:txBody>
          <a:bodyPr/>
          <a:lstStyle/>
          <a:p>
            <a:pPr marL="0" indent="0">
              <a:buNone/>
            </a:pPr>
            <a:endParaRPr lang="en-US" dirty="0"/>
          </a:p>
        </p:txBody>
      </p:sp>
    </p:spTree>
    <p:extLst>
      <p:ext uri="{BB962C8B-B14F-4D97-AF65-F5344CB8AC3E}">
        <p14:creationId xmlns:p14="http://schemas.microsoft.com/office/powerpoint/2010/main" val="8839715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1356044"/>
          </a:xfrm>
        </p:spPr>
        <p:txBody>
          <a:bodyPr>
            <a:normAutofit fontScale="90000"/>
          </a:bodyPr>
          <a:lstStyle/>
          <a:p>
            <a:r>
              <a:rPr lang="en-US" dirty="0" smtClean="0"/>
              <a:t>Research on Benefits of Blogging for Teaching Writing</a:t>
            </a:r>
            <a:endParaRPr lang="en-US" dirty="0"/>
          </a:p>
        </p:txBody>
      </p:sp>
      <p:sp>
        <p:nvSpPr>
          <p:cNvPr id="3" name="Content Placeholder 2"/>
          <p:cNvSpPr>
            <a:spLocks noGrp="1"/>
          </p:cNvSpPr>
          <p:nvPr>
            <p:ph idx="1"/>
          </p:nvPr>
        </p:nvSpPr>
        <p:spPr/>
        <p:txBody>
          <a:bodyPr>
            <a:normAutofit/>
          </a:bodyPr>
          <a:lstStyle/>
          <a:p>
            <a:r>
              <a:rPr lang="en-US" dirty="0" smtClean="0"/>
              <a:t>Learners more readily explore advanced lexical or syntactic expression in their written work (</a:t>
            </a:r>
            <a:r>
              <a:rPr lang="en-US" dirty="0" err="1"/>
              <a:t>Warshschauer</a:t>
            </a:r>
            <a:r>
              <a:rPr lang="en-US" dirty="0"/>
              <a:t>, 2010 </a:t>
            </a:r>
            <a:r>
              <a:rPr lang="en-US" dirty="0" smtClean="0"/>
              <a:t>)</a:t>
            </a:r>
          </a:p>
          <a:p>
            <a:r>
              <a:rPr lang="en-US" dirty="0" smtClean="0"/>
              <a:t>Blogging promotes self-expression (</a:t>
            </a:r>
            <a:r>
              <a:rPr lang="en-US" dirty="0" err="1" smtClean="0"/>
              <a:t>Hourigan</a:t>
            </a:r>
            <a:r>
              <a:rPr lang="en-US" dirty="0" smtClean="0"/>
              <a:t>, 2010)</a:t>
            </a:r>
          </a:p>
          <a:p>
            <a:r>
              <a:rPr lang="en-US" dirty="0" smtClean="0"/>
              <a:t>Blogging nurtures self-awareness (Lee, 2010)</a:t>
            </a:r>
          </a:p>
          <a:p>
            <a:r>
              <a:rPr lang="en-US" dirty="0" smtClean="0"/>
              <a:t>Blogging as an informal writing genre can assist in making a transition from vernacular literacy and  colloquial style to a more formal style of writing</a:t>
            </a:r>
            <a:endParaRPr lang="en-US" dirty="0"/>
          </a:p>
        </p:txBody>
      </p:sp>
    </p:spTree>
    <p:extLst>
      <p:ext uri="{BB962C8B-B14F-4D97-AF65-F5344CB8AC3E}">
        <p14:creationId xmlns:p14="http://schemas.microsoft.com/office/powerpoint/2010/main" val="3707981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Unique Advantages of Blogging</a:t>
            </a:r>
            <a:endParaRPr lang="en-US" dirty="0"/>
          </a:p>
        </p:txBody>
      </p:sp>
      <p:sp>
        <p:nvSpPr>
          <p:cNvPr id="3" name="Content Placeholder 2"/>
          <p:cNvSpPr>
            <a:spLocks noGrp="1"/>
          </p:cNvSpPr>
          <p:nvPr>
            <p:ph idx="1"/>
          </p:nvPr>
        </p:nvSpPr>
        <p:spPr/>
        <p:txBody>
          <a:bodyPr>
            <a:normAutofit/>
          </a:bodyPr>
          <a:lstStyle/>
          <a:p>
            <a:pPr lvl="0"/>
            <a:r>
              <a:rPr lang="en-US" dirty="0" smtClean="0"/>
              <a:t>The learner </a:t>
            </a:r>
            <a:r>
              <a:rPr lang="en-US" dirty="0"/>
              <a:t>takes on a central role by becoming the author </a:t>
            </a:r>
          </a:p>
          <a:p>
            <a:pPr lvl="0"/>
            <a:r>
              <a:rPr lang="en-US" dirty="0"/>
              <a:t>P</a:t>
            </a:r>
            <a:r>
              <a:rPr lang="en-US" dirty="0" smtClean="0"/>
              <a:t>racticing </a:t>
            </a:r>
            <a:r>
              <a:rPr lang="en-US" dirty="0"/>
              <a:t>writing on topics important to the learner </a:t>
            </a:r>
            <a:r>
              <a:rPr lang="en-US" dirty="0" smtClean="0"/>
              <a:t>is fostering </a:t>
            </a:r>
            <a:r>
              <a:rPr lang="en-US" dirty="0"/>
              <a:t>self-expression</a:t>
            </a:r>
          </a:p>
          <a:p>
            <a:pPr lvl="0"/>
            <a:r>
              <a:rPr lang="en-US" dirty="0"/>
              <a:t>P</a:t>
            </a:r>
            <a:r>
              <a:rPr lang="en-US" dirty="0" smtClean="0"/>
              <a:t>ossibilities </a:t>
            </a:r>
            <a:r>
              <a:rPr lang="en-US" dirty="0"/>
              <a:t>for instant feedback and collaboration</a:t>
            </a:r>
          </a:p>
          <a:p>
            <a:r>
              <a:rPr lang="en-US" dirty="0" smtClean="0"/>
              <a:t>Accommodating different levels of language proficiency</a:t>
            </a:r>
          </a:p>
          <a:p>
            <a:r>
              <a:rPr lang="en-US" dirty="0" smtClean="0"/>
              <a:t>Flexibility and openness of assignments</a:t>
            </a:r>
            <a:endParaRPr lang="en-US" dirty="0"/>
          </a:p>
        </p:txBody>
      </p:sp>
    </p:spTree>
    <p:extLst>
      <p:ext uri="{BB962C8B-B14F-4D97-AF65-F5344CB8AC3E}">
        <p14:creationId xmlns:p14="http://schemas.microsoft.com/office/powerpoint/2010/main" val="1681166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Goals</a:t>
            </a:r>
            <a:endParaRPr lang="en-US" dirty="0"/>
          </a:p>
        </p:txBody>
      </p:sp>
      <p:sp>
        <p:nvSpPr>
          <p:cNvPr id="3" name="Content Placeholder 2"/>
          <p:cNvSpPr>
            <a:spLocks noGrp="1"/>
          </p:cNvSpPr>
          <p:nvPr>
            <p:ph idx="1"/>
          </p:nvPr>
        </p:nvSpPr>
        <p:spPr/>
        <p:txBody>
          <a:bodyPr>
            <a:normAutofit/>
          </a:bodyPr>
          <a:lstStyle/>
          <a:p>
            <a:r>
              <a:rPr lang="en-US" dirty="0" smtClean="0"/>
              <a:t>Teaching structural elements of grammar and spelling through meaningful </a:t>
            </a:r>
            <a:r>
              <a:rPr lang="en-US" dirty="0"/>
              <a:t>and authentic context </a:t>
            </a:r>
          </a:p>
          <a:p>
            <a:pPr lvl="0"/>
            <a:r>
              <a:rPr lang="en-US" dirty="0"/>
              <a:t>D</a:t>
            </a:r>
            <a:r>
              <a:rPr lang="en-US" dirty="0" smtClean="0"/>
              <a:t>eveloping </a:t>
            </a:r>
            <a:r>
              <a:rPr lang="en-US" dirty="0"/>
              <a:t>self-</a:t>
            </a:r>
            <a:r>
              <a:rPr lang="en-US" dirty="0" smtClean="0"/>
              <a:t>reflection</a:t>
            </a:r>
          </a:p>
          <a:p>
            <a:pPr lvl="0"/>
            <a:r>
              <a:rPr lang="en-US" dirty="0" smtClean="0"/>
              <a:t>Viewing writing as an ongoing process</a:t>
            </a:r>
          </a:p>
          <a:p>
            <a:pPr lvl="0"/>
            <a:r>
              <a:rPr lang="en-US" dirty="0" smtClean="0"/>
              <a:t>Teaching self-correction through self-editing</a:t>
            </a:r>
          </a:p>
          <a:p>
            <a:pPr lvl="0"/>
            <a:r>
              <a:rPr lang="en-US" dirty="0" smtClean="0"/>
              <a:t>Building self-confidence</a:t>
            </a:r>
            <a:endParaRPr lang="en-US" dirty="0"/>
          </a:p>
          <a:p>
            <a:pPr lvl="0"/>
            <a:r>
              <a:rPr lang="en-US" dirty="0"/>
              <a:t>H</a:t>
            </a:r>
            <a:r>
              <a:rPr lang="en-US" dirty="0" smtClean="0"/>
              <a:t>elping </a:t>
            </a:r>
            <a:r>
              <a:rPr lang="en-US" dirty="0"/>
              <a:t>learners transition for a more colloquial to an academic writing</a:t>
            </a:r>
          </a:p>
          <a:p>
            <a:endParaRPr lang="en-US" dirty="0"/>
          </a:p>
        </p:txBody>
      </p:sp>
    </p:spTree>
    <p:extLst>
      <p:ext uri="{BB962C8B-B14F-4D97-AF65-F5344CB8AC3E}">
        <p14:creationId xmlns:p14="http://schemas.microsoft.com/office/powerpoint/2010/main" val="2819110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Heritage Students Learning Goals (self-reported)</a:t>
            </a:r>
            <a:endParaRPr lang="en-US" dirty="0"/>
          </a:p>
        </p:txBody>
      </p:sp>
      <p:sp>
        <p:nvSpPr>
          <p:cNvPr id="3" name="Content Placeholder 2"/>
          <p:cNvSpPr>
            <a:spLocks noGrp="1"/>
          </p:cNvSpPr>
          <p:nvPr>
            <p:ph idx="1"/>
          </p:nvPr>
        </p:nvSpPr>
        <p:spPr/>
        <p:txBody>
          <a:bodyPr>
            <a:normAutofit/>
          </a:bodyPr>
          <a:lstStyle/>
          <a:p>
            <a:r>
              <a:rPr lang="en-US" dirty="0"/>
              <a:t>Total number of respondents: 8</a:t>
            </a:r>
          </a:p>
          <a:p>
            <a:r>
              <a:rPr lang="en-US" dirty="0"/>
              <a:t>Skills in Order of </a:t>
            </a:r>
            <a:r>
              <a:rPr lang="en-US" dirty="0" smtClean="0"/>
              <a:t>Importance from Most important : </a:t>
            </a:r>
          </a:p>
          <a:p>
            <a:r>
              <a:rPr lang="en-US" dirty="0" smtClean="0"/>
              <a:t>Writing </a:t>
            </a:r>
            <a:r>
              <a:rPr lang="en-US" dirty="0"/>
              <a:t>(6</a:t>
            </a:r>
            <a:r>
              <a:rPr lang="en-US" dirty="0" smtClean="0"/>
              <a:t>) </a:t>
            </a:r>
          </a:p>
          <a:p>
            <a:r>
              <a:rPr lang="en-US" dirty="0" smtClean="0"/>
              <a:t>Reading </a:t>
            </a:r>
            <a:r>
              <a:rPr lang="en-US" dirty="0"/>
              <a:t>(1</a:t>
            </a:r>
            <a:r>
              <a:rPr lang="en-US" dirty="0" smtClean="0"/>
              <a:t>)</a:t>
            </a:r>
            <a:endParaRPr lang="en-US" dirty="0"/>
          </a:p>
          <a:p>
            <a:r>
              <a:rPr lang="en-US" dirty="0" smtClean="0"/>
              <a:t>Speaking </a:t>
            </a:r>
            <a:r>
              <a:rPr lang="en-US" dirty="0"/>
              <a:t>(1</a:t>
            </a:r>
            <a:r>
              <a:rPr lang="en-US" dirty="0" smtClean="0"/>
              <a:t>)</a:t>
            </a:r>
          </a:p>
          <a:p>
            <a:r>
              <a:rPr lang="en-US" dirty="0" smtClean="0"/>
              <a:t> </a:t>
            </a:r>
            <a:r>
              <a:rPr lang="en-US" dirty="0"/>
              <a:t>Listening (0)</a:t>
            </a:r>
          </a:p>
          <a:p>
            <a:endParaRPr lang="en-US" dirty="0"/>
          </a:p>
        </p:txBody>
      </p:sp>
      <p:sp>
        <p:nvSpPr>
          <p:cNvPr id="4" name="TextBox 3"/>
          <p:cNvSpPr txBox="1"/>
          <p:nvPr/>
        </p:nvSpPr>
        <p:spPr>
          <a:xfrm>
            <a:off x="2351025" y="30540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23769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Blog Topics and Posts (8 participants)</a:t>
            </a:r>
            <a:endParaRPr lang="en-US" dirty="0"/>
          </a:p>
        </p:txBody>
      </p:sp>
      <p:sp>
        <p:nvSpPr>
          <p:cNvPr id="3" name="Content Placeholder 2"/>
          <p:cNvSpPr>
            <a:spLocks noGrp="1"/>
          </p:cNvSpPr>
          <p:nvPr>
            <p:ph idx="1"/>
          </p:nvPr>
        </p:nvSpPr>
        <p:spPr/>
        <p:txBody>
          <a:bodyPr>
            <a:normAutofit/>
          </a:bodyPr>
          <a:lstStyle/>
          <a:p>
            <a:r>
              <a:rPr lang="en-US" dirty="0" smtClean="0"/>
              <a:t>Total posts n=27, 14 drafts, 7 comments. </a:t>
            </a:r>
          </a:p>
          <a:p>
            <a:r>
              <a:rPr lang="en-US" dirty="0" smtClean="0"/>
              <a:t>Spring Break </a:t>
            </a:r>
            <a:r>
              <a:rPr lang="en-US" dirty="0"/>
              <a:t>T</a:t>
            </a:r>
            <a:r>
              <a:rPr lang="en-US" dirty="0" smtClean="0"/>
              <a:t>ravels (total posts n= 7)</a:t>
            </a:r>
          </a:p>
          <a:p>
            <a:r>
              <a:rPr lang="en-US" dirty="0"/>
              <a:t>University Life (n=6</a:t>
            </a:r>
            <a:r>
              <a:rPr lang="en-US" dirty="0" smtClean="0"/>
              <a:t>)</a:t>
            </a:r>
          </a:p>
          <a:p>
            <a:r>
              <a:rPr lang="en-US" dirty="0" smtClean="0"/>
              <a:t>Russian Politics and Culture (n= 5)</a:t>
            </a:r>
          </a:p>
          <a:p>
            <a:r>
              <a:rPr lang="en-US" dirty="0" smtClean="0"/>
              <a:t>Personal Issues (n=5)</a:t>
            </a:r>
          </a:p>
          <a:p>
            <a:r>
              <a:rPr lang="en-US" dirty="0" smtClean="0"/>
              <a:t>Summer Plans (=2) </a:t>
            </a:r>
          </a:p>
          <a:p>
            <a:r>
              <a:rPr lang="en-US" dirty="0"/>
              <a:t>Foreign Politics (n=2)</a:t>
            </a:r>
          </a:p>
          <a:p>
            <a:endParaRPr lang="en-US" dirty="0"/>
          </a:p>
        </p:txBody>
      </p:sp>
    </p:spTree>
    <p:extLst>
      <p:ext uri="{BB962C8B-B14F-4D97-AF65-F5344CB8AC3E}">
        <p14:creationId xmlns:p14="http://schemas.microsoft.com/office/powerpoint/2010/main" val="1821131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Blog Topics</a:t>
            </a:r>
            <a:endParaRPr lang="en-US" dirty="0"/>
          </a:p>
        </p:txBody>
      </p:sp>
      <p:sp>
        <p:nvSpPr>
          <p:cNvPr id="3" name="Content Placeholder 2"/>
          <p:cNvSpPr>
            <a:spLocks noGrp="1"/>
          </p:cNvSpPr>
          <p:nvPr>
            <p:ph idx="1"/>
          </p:nvPr>
        </p:nvSpPr>
        <p:spPr/>
        <p:txBody>
          <a:bodyPr>
            <a:normAutofit fontScale="92500"/>
          </a:bodyPr>
          <a:lstStyle/>
          <a:p>
            <a:r>
              <a:rPr lang="en-US" dirty="0" smtClean="0"/>
              <a:t>Spring break: Panama, Balkans, Rock Cellos and Music Festivals, Singapore and Malaysia</a:t>
            </a:r>
          </a:p>
          <a:p>
            <a:r>
              <a:rPr lang="en-US" dirty="0" smtClean="0"/>
              <a:t>Russian Politics: Mikhail Gorbachev Eightieth Birthday, Second World War, Humor of Russian News, The Ministry of Foreign Affaires of Chechnya needs to have foreign made cars. </a:t>
            </a:r>
          </a:p>
          <a:p>
            <a:r>
              <a:rPr lang="en-US" dirty="0" smtClean="0"/>
              <a:t>Foreign Politics: Israel and Arab Revolutions, The economy is strange</a:t>
            </a:r>
          </a:p>
          <a:p>
            <a:r>
              <a:rPr lang="en-US" dirty="0" smtClean="0"/>
              <a:t>Personal Issues:  Autobiography, Hi, everyone!  Last weeks, </a:t>
            </a:r>
            <a:r>
              <a:rPr lang="en-US" dirty="0"/>
              <a:t>H</a:t>
            </a:r>
            <a:r>
              <a:rPr lang="en-US" dirty="0" smtClean="0"/>
              <a:t>ow Time Flies, I am still looking for a job, It is almost April, It is almost over.  </a:t>
            </a:r>
            <a:endParaRPr lang="en-US" dirty="0"/>
          </a:p>
        </p:txBody>
      </p:sp>
    </p:spTree>
    <p:extLst>
      <p:ext uri="{BB962C8B-B14F-4D97-AF65-F5344CB8AC3E}">
        <p14:creationId xmlns:p14="http://schemas.microsoft.com/office/powerpoint/2010/main" val="42445023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students’ blog entries </a:t>
            </a:r>
            <a:endParaRPr lang="en-US" dirty="0"/>
          </a:p>
        </p:txBody>
      </p:sp>
      <p:sp>
        <p:nvSpPr>
          <p:cNvPr id="3" name="Content Placeholder 2"/>
          <p:cNvSpPr>
            <a:spLocks noGrp="1"/>
          </p:cNvSpPr>
          <p:nvPr>
            <p:ph idx="1"/>
          </p:nvPr>
        </p:nvSpPr>
        <p:spPr/>
        <p:txBody>
          <a:bodyPr>
            <a:normAutofit lnSpcReduction="10000"/>
          </a:bodyPr>
          <a:lstStyle/>
          <a:p>
            <a:r>
              <a:rPr lang="en-US" dirty="0"/>
              <a:t>If he were alive, my grandfather would have turned hundred years old last Tuesday.  It was the dad of my Dad. He died when my Dad was only twelve years old.  This birthday made my Dad realize that he knew very little about his dad’s life. He wanted us, his daughters, to know about his life.  Therefore he decided to write for us the essay about his life. It was a short biography, twelve pages long, written in Russian, that he </a:t>
            </a:r>
            <a:r>
              <a:rPr lang="en-US" dirty="0" smtClean="0"/>
              <a:t>emailed to </a:t>
            </a:r>
            <a:r>
              <a:rPr lang="en-US" dirty="0"/>
              <a:t>us on Wednesday. I was very surprised to see that he wrote all this. I read it with pleasure and learned many things about my Dad that I did not know. He asked me to help my sisters read it since I read Russian better. </a:t>
            </a:r>
            <a:r>
              <a:rPr lang="en-US" dirty="0" smtClean="0"/>
              <a:t> </a:t>
            </a:r>
            <a:endParaRPr lang="en-US" dirty="0"/>
          </a:p>
        </p:txBody>
      </p:sp>
    </p:spTree>
    <p:extLst>
      <p:ext uri="{BB962C8B-B14F-4D97-AF65-F5344CB8AC3E}">
        <p14:creationId xmlns:p14="http://schemas.microsoft.com/office/powerpoint/2010/main" val="2504160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from writing on academic life.</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When I explain to someone what I'm taking six courses, their reaction is always the same. At first, they look at me in astonishment. Then, they ask "why?" And when I later tell them that I'm doing it just because I want to, and because the five courses were not enough, their amazement turns into misunderstanding and disapproval, and they call me crazy. They do not understand how someone can </a:t>
            </a:r>
            <a:r>
              <a:rPr lang="en-US" dirty="0" smtClean="0"/>
              <a:t>voluntarily </a:t>
            </a:r>
            <a:r>
              <a:rPr lang="en-US" dirty="0"/>
              <a:t>do it.</a:t>
            </a:r>
            <a:br>
              <a:rPr lang="en-US" dirty="0"/>
            </a:br>
            <a:r>
              <a:rPr lang="en-US" dirty="0"/>
              <a:t>These reactions have </a:t>
            </a:r>
            <a:r>
              <a:rPr lang="en-US" dirty="0" smtClean="0"/>
              <a:t>been very </a:t>
            </a:r>
            <a:r>
              <a:rPr lang="en-US" dirty="0"/>
              <a:t>disappointing. Of course, I do not think everyone should take six courses. But I always believed that students at *** university are trying to achieve as much as possible. We were not accepted to study here because we assume or accept mediocrity, or because we do the easiest thing. I personally (and I think almost all others) am here, because I did everything I wanted and could do in high school. I ran with the team every day, I danced five or six times a week, I played in the school orchestra, I was </a:t>
            </a:r>
            <a:r>
              <a:rPr lang="en-US" dirty="0" smtClean="0"/>
              <a:t>on </a:t>
            </a:r>
            <a:r>
              <a:rPr lang="en-US" dirty="0"/>
              <a:t>the team "quiz bowl", and I even had a boyfriend, and I worked in the summer. Everyone thought I was a little crazy, but I was very happy. And now that’s how I try to live my </a:t>
            </a:r>
            <a:r>
              <a:rPr lang="en-US" dirty="0" smtClean="0"/>
              <a:t>life. </a:t>
            </a:r>
            <a:r>
              <a:rPr lang="en-US" dirty="0"/>
              <a:t>I hoped that my peers at the university would agree with my decision to live the full life. But, unfortunately, is not so</a:t>
            </a:r>
            <a:r>
              <a:rPr lang="en-US" dirty="0" smtClean="0"/>
              <a:t>.</a:t>
            </a:r>
            <a:endParaRPr lang="en-US" dirty="0"/>
          </a:p>
          <a:p>
            <a:endParaRPr lang="en-US" dirty="0"/>
          </a:p>
        </p:txBody>
      </p:sp>
    </p:spTree>
    <p:extLst>
      <p:ext uri="{BB962C8B-B14F-4D97-AF65-F5344CB8AC3E}">
        <p14:creationId xmlns:p14="http://schemas.microsoft.com/office/powerpoint/2010/main" val="18139137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7998</TotalTime>
  <Words>3419</Words>
  <Application>Microsoft Macintosh PowerPoint</Application>
  <PresentationFormat>On-screen Show (4:3)</PresentationFormat>
  <Paragraphs>123</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             Using Blogs in a Foreign Language Classroom</vt:lpstr>
      <vt:lpstr>Research on Benefits of Blogging for Teaching Writing</vt:lpstr>
      <vt:lpstr>Unique Advantages of Blogging</vt:lpstr>
      <vt:lpstr>Teaching Goals</vt:lpstr>
      <vt:lpstr>Heritage Students Learning Goals (self-reported)</vt:lpstr>
      <vt:lpstr>Summary of Blog Topics and Posts (8 participants)</vt:lpstr>
      <vt:lpstr>Examples of Blog Topics</vt:lpstr>
      <vt:lpstr>Examples of students’ blog entries </vt:lpstr>
      <vt:lpstr>Example from writing on academic life.</vt:lpstr>
      <vt:lpstr>Example from writing on the economy</vt:lpstr>
      <vt:lpstr>Learning Outcomes</vt:lpstr>
      <vt:lpstr>Students’ Feedback</vt:lpstr>
      <vt:lpstr>Implications for the Future Class Blog Projects</vt:lpstr>
      <vt:lpstr>Using Blogs in a Study Abroad Program</vt:lpstr>
      <vt:lpstr>Examples of Summer blogging</vt:lpstr>
      <vt:lpstr>Examples of Summer blogging</vt:lpstr>
      <vt:lpstr>Challenges of Blog Format</vt:lpstr>
      <vt:lpstr>Thank you! </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Digital Resources in a Foreign Language Classroom</dc:title>
  <dc:creator>Julia Titus</dc:creator>
  <cp:lastModifiedBy>Julia Titus</cp:lastModifiedBy>
  <cp:revision>45</cp:revision>
  <cp:lastPrinted>2017-02-12T02:12:36Z</cp:lastPrinted>
  <dcterms:created xsi:type="dcterms:W3CDTF">2013-07-03T15:29:24Z</dcterms:created>
  <dcterms:modified xsi:type="dcterms:W3CDTF">2017-02-12T02:12:59Z</dcterms:modified>
</cp:coreProperties>
</file>