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5"/>
  </p:notes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2" autoAdjust="0"/>
    <p:restoredTop sz="79069" autoAdjust="0"/>
  </p:normalViewPr>
  <p:slideViewPr>
    <p:cSldViewPr snapToGrid="0" snapToObjects="1">
      <p:cViewPr varScale="1">
        <p:scale>
          <a:sx n="134" d="100"/>
          <a:sy n="134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0B94-4AAB-A34D-9F49-7A4B8ED5313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7BC40-4F1E-D241-9052-6C54BC51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5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6200"/>
            <a:ext cx="121920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76199" y="5240564"/>
            <a:ext cx="12192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44928"/>
            <a:ext cx="12192000" cy="5664200"/>
          </a:xfrm>
          <a:prstGeom prst="rect">
            <a:avLst/>
          </a:prstGeom>
          <a:solidFill>
            <a:srgbClr val="0A204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/>
          </a:p>
        </p:txBody>
      </p:sp>
      <p:pic>
        <p:nvPicPr>
          <p:cNvPr id="11" name="Picture 12" descr="YSM_Shield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5200" y="607015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Z:\Justin\Logos\YSM\New Brand\YSM_YaleBlue_CMYK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1" y="6229061"/>
            <a:ext cx="4870449" cy="266993"/>
          </a:xfrm>
          <a:prstGeom prst="rect">
            <a:avLst/>
          </a:prstGeom>
          <a:noFill/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1" y="2335213"/>
            <a:ext cx="9143999" cy="914400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4489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702B-B703-DC47-91B1-9D2F45A58093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80823-2D59-6C4D-BB86-E99CFFE9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2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0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24001" y="1473200"/>
            <a:ext cx="9143999" cy="1776413"/>
          </a:xfrm>
        </p:spPr>
        <p:txBody>
          <a:bodyPr>
            <a:normAutofit fontScale="77500" lnSpcReduction="20000"/>
          </a:bodyPr>
          <a:lstStyle/>
          <a:p>
            <a:r>
              <a:rPr lang="en-US" sz="6600" b="1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MEET THE CONSULTANTS:</a:t>
            </a:r>
            <a:br>
              <a:rPr lang="en-US" sz="6600" b="1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Pediatric </a:t>
            </a: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Subspecialties featuring</a:t>
            </a:r>
          </a:p>
          <a:p>
            <a:r>
              <a:rPr lang="en-US" dirty="0"/>
              <a:t>Pediatric Pulmonology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524000" y="3300838"/>
            <a:ext cx="9144000" cy="6488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Andre Rebaza PGY6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123" y="4128719"/>
            <a:ext cx="1532302" cy="14815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120" y="4131372"/>
            <a:ext cx="1435100" cy="14788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2306" t="1995"/>
          <a:stretch/>
        </p:blipFill>
        <p:spPr>
          <a:xfrm>
            <a:off x="6556915" y="4128719"/>
            <a:ext cx="2665718" cy="148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7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“Bad” Consult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503237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Starts by detailing history without giving the consult question up front</a:t>
            </a:r>
          </a:p>
          <a:p>
            <a:pPr>
              <a:spcAft>
                <a:spcPts val="600"/>
              </a:spcAft>
            </a:pPr>
            <a:r>
              <a:rPr lang="en-US" dirty="0"/>
              <a:t>Consult question is at the end of the presentation</a:t>
            </a:r>
          </a:p>
          <a:p>
            <a:pPr>
              <a:spcAft>
                <a:spcPts val="600"/>
              </a:spcAft>
            </a:pPr>
            <a:r>
              <a:rPr lang="en-US" dirty="0"/>
              <a:t>No clear question (occasionally with medically complex children, you will not know your question and we will help define the nature of the respiratory problem to be addressed)</a:t>
            </a:r>
          </a:p>
          <a:p>
            <a:pPr>
              <a:spcAft>
                <a:spcPts val="600"/>
              </a:spcAft>
            </a:pPr>
            <a:r>
              <a:rPr lang="en-US" dirty="0"/>
              <a:t>Consult for the pulmonary team to attend a family meeting (e.g. to convince a family the child needs a trach) when our service has not been involved in the care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Despite the reasons listed above, the pulmonary team will consult on almost anybody in order to teach </a:t>
            </a:r>
            <a:r>
              <a:rPr lang="en-US" dirty="0" err="1"/>
              <a:t>housestaff</a:t>
            </a:r>
            <a:r>
              <a:rPr lang="en-US" dirty="0"/>
              <a:t> and to improve outcomes for children and their families!</a:t>
            </a:r>
          </a:p>
        </p:txBody>
      </p:sp>
    </p:spTree>
    <p:extLst>
      <p:ext uri="{BB962C8B-B14F-4D97-AF65-F5344CB8AC3E}">
        <p14:creationId xmlns:p14="http://schemas.microsoft.com/office/powerpoint/2010/main" val="94641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56264" cy="5032375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4000" dirty="0"/>
              <a:t>Understand your patient’s problems and define your consult question</a:t>
            </a:r>
          </a:p>
          <a:p>
            <a:pPr>
              <a:spcAft>
                <a:spcPts val="1200"/>
              </a:spcAft>
            </a:pPr>
            <a:r>
              <a:rPr lang="en-US" sz="4000" dirty="0"/>
              <a:t>Involve the pulmonary team early in the care of children admitted with a primary pulmonary problem</a:t>
            </a:r>
          </a:p>
          <a:p>
            <a:pPr>
              <a:spcAft>
                <a:spcPts val="1200"/>
              </a:spcAft>
            </a:pPr>
            <a:r>
              <a:rPr lang="en-US" sz="4000" dirty="0"/>
              <a:t>Do not hesitate to ask questions</a:t>
            </a:r>
          </a:p>
          <a:p>
            <a:pPr>
              <a:spcAft>
                <a:spcPts val="1200"/>
              </a:spcAft>
            </a:pPr>
            <a:r>
              <a:rPr lang="en-US" sz="4000" dirty="0"/>
              <a:t>We are here to help you and your patients achieve the best outcome possible</a:t>
            </a:r>
          </a:p>
          <a:p>
            <a:pPr>
              <a:spcAft>
                <a:spcPts val="1200"/>
              </a:spcAft>
            </a:pPr>
            <a:endParaRPr lang="en-US" sz="4000" dirty="0"/>
          </a:p>
          <a:p>
            <a:endParaRPr lang="en-US" sz="4000" dirty="0"/>
          </a:p>
          <a:p>
            <a:r>
              <a:rPr lang="en-US" sz="4500" dirty="0"/>
              <a:t>Office 203-785-2480</a:t>
            </a:r>
          </a:p>
          <a:p>
            <a:r>
              <a:rPr lang="en-US" sz="4500" dirty="0"/>
              <a:t>Andre Rebaza 203-909-7342</a:t>
            </a:r>
          </a:p>
          <a:p>
            <a:r>
              <a:rPr lang="en-US" sz="4500" dirty="0"/>
              <a:t>Christie Cherian 203-212-0647</a:t>
            </a:r>
          </a:p>
        </p:txBody>
      </p:sp>
    </p:spTree>
    <p:extLst>
      <p:ext uri="{BB962C8B-B14F-4D97-AF65-F5344CB8AC3E}">
        <p14:creationId xmlns:p14="http://schemas.microsoft.com/office/powerpoint/2010/main" val="127923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4003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437961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Please take our survey for Pediatric Subspecialties! </a:t>
            </a:r>
          </a:p>
        </p:txBody>
      </p:sp>
      <p:pic>
        <p:nvPicPr>
          <p:cNvPr id="1026" name="Picture 2" descr="https://chart.googleapis.com/chart?cht=qr&amp;chs=150x150&amp;chld=L|0&amp;chl=https%3A%2F%2Fyalesurvey.ca1.qualtrics.com%2Fjfe6%2Fpreview%2FSV_3eLEClWQsBlptyZ%3FQ_SurveyVersionID%3Dcurrent%26amp%3BQ_CHL%3Dpreview%26Q_CloneSession%3DFS_2sQCUBR49US8HL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42" y="1877483"/>
            <a:ext cx="4523315" cy="45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3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437961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Please take our survey for Pediatric Subspecialties!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chart.googleapis.com/chart?cht=qr&amp;chs=150x150&amp;chld=L|0&amp;chl=https%3A%2F%2Fyalesurvey.ca1.qualtrics.com%2Fjfe6%2Fpreview%2FSV_3eLEClWQsBlptyZ%3FQ_SurveyVersionID%3Dcurrent%26amp%3BQ_CHL%3Dpreview%26Q_CloneSession%3DFS_2sQCUBR49US8HL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42" y="1877483"/>
            <a:ext cx="4523315" cy="45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16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– Consultant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i="1" dirty="0"/>
              <a:t>Fellowship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Third year pediatric pulmonary fellow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Clinical pulmonology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Basic science and clinical research examining the effects of multiple respiratory infections on children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i="1" dirty="0"/>
              <a:t>Residency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NYU-Winthrop Hospital, Mineola, NY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i="1" dirty="0"/>
              <a:t>Medical School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Albany Medical College, Albany, NY</a:t>
            </a:r>
          </a:p>
        </p:txBody>
      </p:sp>
    </p:spTree>
    <p:extLst>
      <p:ext uri="{BB962C8B-B14F-4D97-AF65-F5344CB8AC3E}">
        <p14:creationId xmlns:p14="http://schemas.microsoft.com/office/powerpoint/2010/main" val="152492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Service 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D5E8-528D-47B8-AA5C-5671E5985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42" y="1690688"/>
            <a:ext cx="5157787" cy="823912"/>
          </a:xfrm>
        </p:spPr>
        <p:txBody>
          <a:bodyPr>
            <a:noAutofit/>
          </a:bodyPr>
          <a:lstStyle/>
          <a:p>
            <a:r>
              <a:rPr lang="en-US" sz="2800" dirty="0"/>
              <a:t>Subspecialties and/or Divisions within the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2680053"/>
            <a:ext cx="8060267" cy="4177947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Sleep Medicine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Aerodigestive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Cystic Fibrosis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Neuromuscular Disease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Allergy/Immunology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Bronchopulmonary Dysplasia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General Pulmonary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Coming Soon – Pediatric Asthma Center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0C531E-4A34-437C-896A-1936D95FD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44383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Locations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32817-0F99-47C5-9170-2EC08E89B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26866" y="2514600"/>
            <a:ext cx="5183188" cy="3684588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Park Street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Long Wharf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Greenwich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Norwalk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Trumbull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Old </a:t>
            </a:r>
            <a:r>
              <a:rPr lang="en-US" sz="3000" dirty="0" err="1"/>
              <a:t>Saybrook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3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Service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Who covers consults?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On-Call Fellow or Pulmonary Attending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is the best time of day to place consults?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Morning is best (between 8 and 11AM)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When should teams expect to hear back and/or see notes in the system?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Discussion with team soon after consult is done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Note by late afternoon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6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MUST Consult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Bronchoscopies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Patients with Cystic Fibrosis followed by our 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Patients with multiple admissions for asthma, particularly those requiring intensive care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Patients being discharged with ventilatory support to follow up with pulmonary service for the 1</a:t>
            </a:r>
            <a:r>
              <a:rPr lang="en-US" sz="3200" baseline="30000" dirty="0"/>
              <a:t>st</a:t>
            </a:r>
            <a:r>
              <a:rPr lang="en-US" sz="3200" dirty="0"/>
              <a:t>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4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Curbside Question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What does not require a formal consult?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FYI – notifying our service that a patient we follow is admitted who does not have a primary pulmonary problem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Arranging hospital discharge follow up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Elevated IRT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How do teams reach you in these instances?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Call or text the on-call team</a:t>
            </a:r>
          </a:p>
        </p:txBody>
      </p:sp>
    </p:spTree>
    <p:extLst>
      <p:ext uri="{BB962C8B-B14F-4D97-AF65-F5344CB8AC3E}">
        <p14:creationId xmlns:p14="http://schemas.microsoft.com/office/powerpoint/2010/main" val="91891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Consult List for Outpatient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Issues that are better addressed in an outpatient setting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Medication changes (i.e. diuretic wean)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Changes in ventilator settings (Starting ventilatory support best addressed as inpatient)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Weaning supplemental oxygen</a:t>
            </a:r>
          </a:p>
        </p:txBody>
      </p:sp>
    </p:spTree>
    <p:extLst>
      <p:ext uri="{BB962C8B-B14F-4D97-AF65-F5344CB8AC3E}">
        <p14:creationId xmlns:p14="http://schemas.microsoft.com/office/powerpoint/2010/main" val="166245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/>
          <a:lstStyle/>
          <a:p>
            <a:r>
              <a:rPr lang="en-US" b="1" dirty="0"/>
              <a:t>“Good” Consult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96" y="1255777"/>
            <a:ext cx="11658600" cy="5602224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What should have been assessed prior to placing a consult?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Patient’s Name, Age, Medical Record Number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Reason for consult: What question about the patient’s diagnosis as it relates to the pulmonary system or the respiratory management do you want us to answer?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Ventilator settings/tracheostomy tube size/ endotracheal tube size, if applicable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Pertinent medications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Urgency of consult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Who should place the consult?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Anyone familiar with patient who is able to engage in a meaningful discussion of the patient’s problems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How should a consult be phrased?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“Hi I’m ___. I’m calling from ___. We have a patient with ___. Our question is_____”.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</TotalTime>
  <Words>592</Words>
  <Application>Microsoft Macintosh PowerPoint</Application>
  <PresentationFormat>Widescreen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Please take our survey for Pediatric Subspecialties! </vt:lpstr>
      <vt:lpstr>Introduction – Consultant Background</vt:lpstr>
      <vt:lpstr>Service Structure</vt:lpstr>
      <vt:lpstr>Service Flow</vt:lpstr>
      <vt:lpstr>MUST Consult List</vt:lpstr>
      <vt:lpstr>Curbside Question List</vt:lpstr>
      <vt:lpstr>Consult List for Outpatient</vt:lpstr>
      <vt:lpstr>“Good” Consult Example</vt:lpstr>
      <vt:lpstr>“Bad” Consult Example </vt:lpstr>
      <vt:lpstr>Summary Slide</vt:lpstr>
      <vt:lpstr>Questions?</vt:lpstr>
      <vt:lpstr>Please take our survey for Pediatric Subspecialties!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Li</dc:creator>
  <cp:lastModifiedBy>Andre Rebaza</cp:lastModifiedBy>
  <cp:revision>38</cp:revision>
  <dcterms:created xsi:type="dcterms:W3CDTF">2018-11-14T23:28:03Z</dcterms:created>
  <dcterms:modified xsi:type="dcterms:W3CDTF">2019-08-15T21:35:20Z</dcterms:modified>
</cp:coreProperties>
</file>