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3" r:id="rId1"/>
  </p:sldMasterIdLst>
  <p:notesMasterIdLst>
    <p:notesMasterId r:id="rId17"/>
  </p:notesMasterIdLst>
  <p:sldIdLst>
    <p:sldId id="256" r:id="rId2"/>
    <p:sldId id="257" r:id="rId3"/>
    <p:sldId id="262" r:id="rId4"/>
    <p:sldId id="277" r:id="rId5"/>
    <p:sldId id="261" r:id="rId6"/>
    <p:sldId id="265" r:id="rId7"/>
    <p:sldId id="266" r:id="rId8"/>
    <p:sldId id="270" r:id="rId9"/>
    <p:sldId id="276" r:id="rId10"/>
    <p:sldId id="271" r:id="rId11"/>
    <p:sldId id="272" r:id="rId12"/>
    <p:sldId id="273" r:id="rId13"/>
    <p:sldId id="274" r:id="rId14"/>
    <p:sldId id="269" r:id="rId15"/>
    <p:sldId id="26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392" autoAdjust="0"/>
    <p:restoredTop sz="91537"/>
  </p:normalViewPr>
  <p:slideViewPr>
    <p:cSldViewPr snapToGrid="0" snapToObjects="1">
      <p:cViewPr>
        <p:scale>
          <a:sx n="75" d="100"/>
          <a:sy n="75" d="100"/>
        </p:scale>
        <p:origin x="368" y="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890FF-E870-9A48-8878-7F607E34099E}" type="datetimeFigureOut">
              <a:rPr lang="en-US" smtClean="0"/>
              <a:t>8/31/17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06D4FC-DA5B-054B-AB24-B9B30DC0B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14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Immersive</a:t>
            </a:r>
            <a:r>
              <a:rPr lang="en-US" baseline="0" dirty="0" smtClean="0"/>
              <a:t> Activities include reflection and 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6D4FC-DA5B-054B-AB24-B9B30DC0BF5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50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Ethical Challenges in Global Health Clinical Rotations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6D4FC-DA5B-054B-AB24-B9B30DC0BF5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33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Ethical Challenges in Global Health Clinical Rotations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6D4FC-DA5B-054B-AB24-B9B30DC0BF5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70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6D4FC-DA5B-054B-AB24-B9B30DC0BF5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214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8/31/17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462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8/31/17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90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8/31/17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0054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8/31/17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343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8/31/17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070178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8/31/17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16041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8/31/17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526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8/31/17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79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8/31/17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51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8/31/17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92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8/31/17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88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8/31/17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359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8/31/17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004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8/31/17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984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8/31/17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273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8/31/17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27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8/31/17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7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  <p:sldLayoutId id="214748377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globalhealth.medicine.yale.edu/aboutus/events.aspx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lobalhealth.medicine.yale.edu/aboutus/events.asp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Global Health &amp; Equity Distinction Pathway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554100"/>
          </a:xfrm>
        </p:spPr>
        <p:txBody>
          <a:bodyPr>
            <a:normAutofit/>
          </a:bodyPr>
          <a:lstStyle/>
          <a:p>
            <a:r>
              <a:rPr lang="en-US" dirty="0" smtClean="0"/>
              <a:t>Tracy L. Rabin, MD, SM</a:t>
            </a:r>
          </a:p>
          <a:p>
            <a:r>
              <a:rPr lang="en-US" dirty="0" smtClean="0"/>
              <a:t>Assistant Director, Office of Global Health</a:t>
            </a:r>
          </a:p>
          <a:p>
            <a:r>
              <a:rPr lang="en-US" dirty="0" smtClean="0"/>
              <a:t>Associate Program Director for Global &amp; Community Health, YPC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79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06404"/>
            <a:ext cx="8596668" cy="1320800"/>
          </a:xfrm>
        </p:spPr>
        <p:txBody>
          <a:bodyPr/>
          <a:lstStyle/>
          <a:p>
            <a:r>
              <a:rPr lang="en-US" dirty="0" smtClean="0"/>
              <a:t>Clinical Opportunities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669066"/>
              </p:ext>
            </p:extLst>
          </p:nvPr>
        </p:nvGraphicFramePr>
        <p:xfrm>
          <a:off x="588861" y="1194243"/>
          <a:ext cx="10786188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7300"/>
                <a:gridCol w="6065442"/>
                <a:gridCol w="1573446"/>
              </a:tblGrid>
              <a:tr h="369685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Experience</a:t>
                      </a:r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Credits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85">
                <a:tc rowSpan="8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General</a:t>
                      </a:r>
                      <a:r>
                        <a:rPr lang="en-US" sz="2000" b="1" baseline="0" dirty="0" smtClean="0"/>
                        <a:t> Activities</a:t>
                      </a:r>
                      <a:endParaRPr lang="en-US" sz="2000" b="1" dirty="0"/>
                    </a:p>
                    <a:p>
                      <a:pPr algn="ctr"/>
                      <a:r>
                        <a:rPr lang="en-US" sz="2000" b="1" dirty="0" smtClean="0"/>
                        <a:t>(achieve</a:t>
                      </a:r>
                      <a:r>
                        <a:rPr lang="en-US" sz="2000" b="1" baseline="0" dirty="0" smtClean="0"/>
                        <a:t> 10 credits)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HIV Residency Track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6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HIV/Urban Health Elective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68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Home Visit Elective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6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Street Medicine Elective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68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Community Care Van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2/session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68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Refugee</a:t>
                      </a:r>
                      <a:r>
                        <a:rPr lang="en-US" sz="2000" baseline="0" dirty="0" smtClean="0"/>
                        <a:t> Clinic**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2/session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68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Center for Asylum Medicine Evaluation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2/session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68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HAVEN Free</a:t>
                      </a:r>
                      <a:r>
                        <a:rPr lang="en-US" sz="2000" baseline="0" dirty="0" smtClean="0"/>
                        <a:t> Clinic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2/session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685">
                <a:tc rowSpan="3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Immersive Activities</a:t>
                      </a:r>
                      <a:endParaRPr lang="en-US" sz="2000" b="1" dirty="0"/>
                    </a:p>
                    <a:p>
                      <a:pPr algn="ctr"/>
                      <a:r>
                        <a:rPr lang="en-US" sz="2000" b="1" dirty="0" smtClean="0"/>
                        <a:t>(achieve</a:t>
                      </a:r>
                      <a:r>
                        <a:rPr lang="en-US" sz="2000" b="1" baseline="0" dirty="0" smtClean="0"/>
                        <a:t> 30 credits)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Yale/Stanford J&amp;J GH Scholars Program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08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Indian Health Service</a:t>
                      </a:r>
                      <a:r>
                        <a:rPr lang="en-US" sz="2000" baseline="0" dirty="0" smtClean="0"/>
                        <a:t> Elective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r>
                        <a:rPr lang="en-US" sz="2000" baseline="0" dirty="0" smtClean="0"/>
                        <a:t> per two</a:t>
                      </a:r>
                      <a:r>
                        <a:rPr lang="en-US" sz="2000" dirty="0" smtClean="0"/>
                        <a:t> weeks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087">
                <a:tc v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Alternate</a:t>
                      </a:r>
                      <a:r>
                        <a:rPr lang="en-US" sz="2000" baseline="0" dirty="0" smtClean="0"/>
                        <a:t> Domestic Site Elective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 per two weeks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8064" y="4351871"/>
            <a:ext cx="320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**Beyond required sessions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44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Didactics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71806"/>
              </p:ext>
            </p:extLst>
          </p:nvPr>
        </p:nvGraphicFramePr>
        <p:xfrm>
          <a:off x="529166" y="1930400"/>
          <a:ext cx="10078358" cy="3629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9152"/>
                <a:gridCol w="5652752"/>
                <a:gridCol w="1296454"/>
              </a:tblGrid>
              <a:tr h="5900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Experience</a:t>
                      </a:r>
                      <a:endParaRPr lang="en-US" sz="20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Credits</a:t>
                      </a:r>
                      <a:endParaRPr 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229">
                <a:tc rowSpan="5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Seminars/Workshops</a:t>
                      </a:r>
                      <a:endParaRPr lang="en-US" sz="2000" b="1" dirty="0"/>
                    </a:p>
                    <a:p>
                      <a:pPr algn="ctr"/>
                      <a:r>
                        <a:rPr lang="en-US" sz="2000" b="1" dirty="0" smtClean="0"/>
                        <a:t>(achieve 10</a:t>
                      </a:r>
                      <a:r>
                        <a:rPr lang="en-US" sz="2000" b="1" baseline="0" dirty="0" smtClean="0"/>
                        <a:t> credits)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Foundations in Global Health (Fall 2017)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2/session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9002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Critical Issues in Global</a:t>
                      </a:r>
                      <a:r>
                        <a:rPr lang="en-US" sz="2000" baseline="0" dirty="0" smtClean="0"/>
                        <a:t> Health (Spring 2018)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2/session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9002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Topics in Global Medicine </a:t>
                      </a:r>
                      <a:r>
                        <a:rPr lang="en-US" sz="2000" i="1" dirty="0" smtClean="0"/>
                        <a:t>(not</a:t>
                      </a:r>
                      <a:r>
                        <a:rPr lang="en-US" sz="2000" i="1" baseline="0" dirty="0" smtClean="0"/>
                        <a:t> in 2017-18)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2/session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9002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Global Mental Health Symposium (ongoing)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2/session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9002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Global Health Night Out (ongoing)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2/session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9166" y="5706533"/>
            <a:ext cx="10078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Earn credits for attendance + CUGH competency-based reflection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60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Scholarship: Project and Presentation - 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1701358"/>
              </p:ext>
            </p:extLst>
          </p:nvPr>
        </p:nvGraphicFramePr>
        <p:xfrm>
          <a:off x="326310" y="2436474"/>
          <a:ext cx="11368215" cy="2313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819"/>
                <a:gridCol w="1442193"/>
                <a:gridCol w="2663969"/>
                <a:gridCol w="5154234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Experience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Opportunities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923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Project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/>
                          </a:solidFill>
                        </a:rPr>
                        <a:t>Required</a:t>
                      </a:r>
                      <a:endParaRPr lang="en-US" sz="2000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Research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accent1"/>
                          </a:solidFill>
                        </a:rPr>
                        <a:t>OR</a:t>
                      </a:r>
                      <a:endParaRPr lang="en-US" sz="2000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Example: Research in Residency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21586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Curriculum Building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en-US" sz="2000" dirty="0" smtClean="0"/>
                        <a:t>Examples: Ethical Challenges</a:t>
                      </a:r>
                      <a:r>
                        <a:rPr lang="en-US" sz="2000" baseline="0" dirty="0" smtClean="0"/>
                        <a:t> in GH Clinical Rotations, </a:t>
                      </a:r>
                      <a:r>
                        <a:rPr lang="en-US" sz="2000" dirty="0" smtClean="0"/>
                        <a:t>Refugee</a:t>
                      </a:r>
                      <a:r>
                        <a:rPr lang="en-US" sz="2000" baseline="0" dirty="0" smtClean="0"/>
                        <a:t> Clinic, </a:t>
                      </a:r>
                      <a:r>
                        <a:rPr lang="en-US" sz="2000" dirty="0" smtClean="0"/>
                        <a:t>Center</a:t>
                      </a:r>
                      <a:r>
                        <a:rPr lang="en-US" sz="2000" baseline="0" dirty="0" smtClean="0"/>
                        <a:t> for Asylum Medicine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44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Scholarship: Project and Presentation - II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263830"/>
              </p:ext>
            </p:extLst>
          </p:nvPr>
        </p:nvGraphicFramePr>
        <p:xfrm>
          <a:off x="394042" y="1928473"/>
          <a:ext cx="11368215" cy="4227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819"/>
                <a:gridCol w="1442193"/>
                <a:gridCol w="2663969"/>
                <a:gridCol w="5154234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Experience</a:t>
                      </a:r>
                      <a:endParaRPr lang="en-US" sz="20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Opportunities</a:t>
                      </a:r>
                      <a:endParaRPr 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622">
                <a:tc rowSpan="5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Presentations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/>
                          </a:solidFill>
                        </a:rPr>
                        <a:t>Required</a:t>
                      </a:r>
                      <a:endParaRPr lang="en-US" sz="2000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Conference Presentation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accent1"/>
                          </a:solidFill>
                        </a:rPr>
                        <a:t>OR</a:t>
                      </a:r>
                      <a:endParaRPr lang="en-US" sz="2000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Examples: YSM</a:t>
                      </a:r>
                      <a:r>
                        <a:rPr lang="en-US" sz="2000" baseline="0" dirty="0" smtClean="0"/>
                        <a:t> Global Health Day, </a:t>
                      </a:r>
                      <a:r>
                        <a:rPr lang="en-US" sz="2000" dirty="0" smtClean="0"/>
                        <a:t>CUGH,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Unite</a:t>
                      </a:r>
                      <a:r>
                        <a:rPr lang="en-US" sz="2000" baseline="0" dirty="0" smtClean="0"/>
                        <a:t> for Sight, SGIM, ACP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0911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Manuscript</a:t>
                      </a:r>
                      <a:r>
                        <a:rPr lang="en-US" sz="2000" baseline="0" dirty="0" smtClean="0"/>
                        <a:t> Publication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Journals or </a:t>
                      </a:r>
                      <a:r>
                        <a:rPr lang="en-US" sz="2000" baseline="0" dirty="0" err="1" smtClean="0"/>
                        <a:t>MedEd</a:t>
                      </a:r>
                      <a:r>
                        <a:rPr lang="en-US" sz="2000" baseline="0" dirty="0" smtClean="0"/>
                        <a:t> Portal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/>
                          </a:solidFill>
                        </a:rPr>
                        <a:t>Required</a:t>
                      </a:r>
                      <a:endParaRPr lang="en-US" sz="2000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Plan for Dissemination Back</a:t>
                      </a:r>
                      <a:r>
                        <a:rPr lang="en-US" sz="2000" baseline="0" dirty="0" smtClean="0"/>
                        <a:t> to Target Community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</a:tr>
              <a:tr h="701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/>
                          </a:solidFill>
                        </a:rPr>
                        <a:t>Required</a:t>
                      </a:r>
                      <a:endParaRPr lang="en-US" sz="2000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Global Health Night</a:t>
                      </a:r>
                      <a:r>
                        <a:rPr lang="en-US" sz="2000" baseline="0" dirty="0" smtClean="0"/>
                        <a:t> Out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Journal</a:t>
                      </a:r>
                      <a:r>
                        <a:rPr lang="en-US" sz="2000" baseline="0" dirty="0" smtClean="0"/>
                        <a:t> Article Main Discussant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11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/>
                          </a:solidFill>
                        </a:rPr>
                        <a:t>Required</a:t>
                      </a:r>
                      <a:endParaRPr lang="en-US" sz="2000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Immersive Clinical Activity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Noon Conference Talk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855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defTabSz="457200" rtl="0">
              <a:spcBef>
                <a:spcPct val="0"/>
              </a:spcBef>
            </a:pPr>
            <a:r>
              <a:rPr lang="en-US" sz="3600" dirty="0">
                <a:latin typeface="+mj-lt"/>
              </a:rPr>
              <a:t>Upcoming </a:t>
            </a:r>
            <a:r>
              <a:rPr lang="en-US" sz="3600" dirty="0" smtClean="0">
                <a:latin typeface="+mj-lt"/>
              </a:rPr>
              <a:t>Events</a:t>
            </a:r>
            <a:r>
              <a:rPr lang="en-US" sz="3600" dirty="0">
                <a:latin typeface="+mj-lt"/>
              </a:rPr>
              <a:t> </a:t>
            </a:r>
            <a:r>
              <a:rPr lang="en-US" sz="3600" dirty="0" smtClean="0">
                <a:latin typeface="+mj-lt"/>
              </a:rPr>
              <a:t/>
            </a:r>
            <a:br>
              <a:rPr lang="en-US" sz="3600" dirty="0" smtClean="0">
                <a:latin typeface="+mj-lt"/>
              </a:rPr>
            </a:br>
            <a:r>
              <a:rPr lang="en-US" sz="2400" dirty="0">
                <a:hlinkClick r:id="rId3"/>
              </a:rPr>
              <a:t>http://globalhealth.medicine.yale.edu/aboutus/</a:t>
            </a:r>
            <a:r>
              <a:rPr lang="en-US" sz="2400" dirty="0" smtClean="0">
                <a:hlinkClick r:id="rId3"/>
              </a:rPr>
              <a:t>events.aspx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075" y="1906594"/>
            <a:ext cx="10346258" cy="4680473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660066"/>
                </a:solidFill>
              </a:rPr>
              <a:t>Tuesday, September 5</a:t>
            </a:r>
            <a:r>
              <a:rPr lang="en-US" sz="2400" baseline="30000" dirty="0" smtClean="0">
                <a:solidFill>
                  <a:srgbClr val="660066"/>
                </a:solidFill>
              </a:rPr>
              <a:t>th </a:t>
            </a:r>
            <a:r>
              <a:rPr lang="mr-IN" sz="2400" dirty="0" smtClean="0">
                <a:solidFill>
                  <a:srgbClr val="660066"/>
                </a:solidFill>
              </a:rPr>
              <a:t>–</a:t>
            </a:r>
            <a:r>
              <a:rPr lang="en-US" sz="2400" dirty="0" smtClean="0">
                <a:solidFill>
                  <a:srgbClr val="660066"/>
                </a:solidFill>
              </a:rPr>
              <a:t> 5:30-6:30pm (BCMM 101): 					 </a:t>
            </a:r>
            <a:r>
              <a:rPr lang="en-US" sz="2400" dirty="0" smtClean="0">
                <a:solidFill>
                  <a:schemeClr val="tx1"/>
                </a:solidFill>
              </a:rPr>
              <a:t>YSM Global Health Speakers Series (Dr. </a:t>
            </a:r>
            <a:r>
              <a:rPr lang="en-US" sz="2400" dirty="0" err="1" smtClean="0">
                <a:solidFill>
                  <a:schemeClr val="tx1"/>
                </a:solidFill>
              </a:rPr>
              <a:t>Sten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Vermund</a:t>
            </a:r>
            <a:r>
              <a:rPr lang="en-US" sz="2400" dirty="0" smtClean="0">
                <a:solidFill>
                  <a:schemeClr val="tx1"/>
                </a:solidFill>
              </a:rPr>
              <a:t>, Dean of Yale School of Public Health)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660066"/>
                </a:solidFill>
              </a:rPr>
              <a:t>Thursday, September 7</a:t>
            </a:r>
            <a:r>
              <a:rPr lang="en-US" sz="2400" baseline="30000" dirty="0" smtClean="0">
                <a:solidFill>
                  <a:srgbClr val="660066"/>
                </a:solidFill>
              </a:rPr>
              <a:t>th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  <a:r>
              <a:rPr lang="mr-IN" sz="2400" dirty="0" smtClean="0">
                <a:solidFill>
                  <a:srgbClr val="660066"/>
                </a:solidFill>
              </a:rPr>
              <a:t>–</a:t>
            </a:r>
            <a:r>
              <a:rPr lang="en-US" sz="2400" dirty="0" smtClean="0">
                <a:solidFill>
                  <a:srgbClr val="660066"/>
                </a:solidFill>
              </a:rPr>
              <a:t> 5:30-7pm (Hope 110): </a:t>
            </a:r>
            <a:r>
              <a:rPr lang="en-US" sz="2400" dirty="0" smtClean="0">
                <a:solidFill>
                  <a:schemeClr val="tx1"/>
                </a:solidFill>
              </a:rPr>
              <a:t>Global Health Foundations - Capacity Building (Drs. </a:t>
            </a:r>
            <a:r>
              <a:rPr lang="en-US" sz="2400" dirty="0" err="1" smtClean="0">
                <a:solidFill>
                  <a:schemeClr val="tx1"/>
                </a:solidFill>
              </a:rPr>
              <a:t>Asghar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Rastegar</a:t>
            </a:r>
            <a:r>
              <a:rPr lang="en-US" sz="2400" dirty="0" smtClean="0">
                <a:solidFill>
                  <a:schemeClr val="tx1"/>
                </a:solidFill>
              </a:rPr>
              <a:t> &amp; Tracy Rabin)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660066"/>
                </a:solidFill>
              </a:rPr>
              <a:t>Monday, September 11</a:t>
            </a:r>
            <a:r>
              <a:rPr lang="en-US" sz="2400" baseline="30000" dirty="0" smtClean="0">
                <a:solidFill>
                  <a:srgbClr val="660066"/>
                </a:solidFill>
              </a:rPr>
              <a:t>th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smtClean="0">
                <a:solidFill>
                  <a:srgbClr val="660066"/>
                </a:solidFill>
              </a:rPr>
              <a:t>- 6:30-8pm </a:t>
            </a:r>
            <a:r>
              <a:rPr lang="en-US" sz="2400" dirty="0" smtClean="0">
                <a:solidFill>
                  <a:srgbClr val="660066"/>
                </a:solidFill>
              </a:rPr>
              <a:t>(BCMM 206/208): </a:t>
            </a:r>
            <a:r>
              <a:rPr lang="en-US" sz="2400" dirty="0" smtClean="0">
                <a:solidFill>
                  <a:schemeClr val="tx1"/>
                </a:solidFill>
              </a:rPr>
              <a:t>Global Health Night Out </a:t>
            </a:r>
            <a:r>
              <a:rPr lang="mr-IN" sz="2400" dirty="0" smtClean="0">
                <a:solidFill>
                  <a:schemeClr val="tx1"/>
                </a:solidFill>
              </a:rPr>
              <a:t>–</a:t>
            </a:r>
            <a:r>
              <a:rPr lang="en-US" sz="2400" dirty="0" smtClean="0">
                <a:solidFill>
                  <a:schemeClr val="tx1"/>
                </a:solidFill>
              </a:rPr>
              <a:t> Responsible Collaboration and Capacity Building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660066"/>
                </a:solidFill>
              </a:rPr>
              <a:t>Wednesday, September 13</a:t>
            </a:r>
            <a:r>
              <a:rPr lang="en-US" sz="2400" baseline="30000" dirty="0" smtClean="0">
                <a:solidFill>
                  <a:srgbClr val="660066"/>
                </a:solidFill>
              </a:rPr>
              <a:t>th </a:t>
            </a:r>
            <a:r>
              <a:rPr lang="en-US" sz="2400" dirty="0" smtClean="0">
                <a:solidFill>
                  <a:srgbClr val="660066"/>
                </a:solidFill>
              </a:rPr>
              <a:t>- 7pm (Cohen Auditorium)</a:t>
            </a:r>
            <a:r>
              <a:rPr lang="en-US" sz="2400" dirty="0" smtClean="0">
                <a:solidFill>
                  <a:schemeClr val="tx1"/>
                </a:solidFill>
              </a:rPr>
              <a:t>: Toward a Just System: Primary Care, Population Health &amp; Economic Reform </a:t>
            </a: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	    (Dr. Michael Fine, Founder </a:t>
            </a:r>
            <a:r>
              <a:rPr lang="mr-IN" sz="2400" dirty="0" smtClean="0">
                <a:solidFill>
                  <a:schemeClr val="tx1"/>
                </a:solidFill>
              </a:rPr>
              <a:t>–</a:t>
            </a:r>
            <a:r>
              <a:rPr lang="en-US" sz="2400" dirty="0" smtClean="0">
                <a:solidFill>
                  <a:schemeClr val="tx1"/>
                </a:solidFill>
              </a:rPr>
              <a:t> Scituate Health Alliance)</a:t>
            </a:r>
          </a:p>
          <a:p>
            <a:pPr>
              <a:buFont typeface="Arial"/>
              <a:buChar char="•"/>
            </a:pP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1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88533"/>
            <a:ext cx="9609666" cy="49360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 smtClean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Marguerite </a:t>
            </a:r>
            <a:r>
              <a:rPr lang="en-US" sz="2000" b="1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Balasta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, John </a:t>
            </a:r>
            <a:r>
              <a:rPr lang="en-US" sz="2000" b="1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McGinniss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000" dirty="0">
                <a:latin typeface="+mj-lt"/>
              </a:rPr>
              <a:t>- Global Health Chief Residents (2014-15</a:t>
            </a:r>
            <a:r>
              <a:rPr lang="en-US" sz="2000" dirty="0" smtClean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Yogesh </a:t>
            </a:r>
            <a:r>
              <a:rPr lang="en-US" sz="2000" b="1" dirty="0" err="1">
                <a:solidFill>
                  <a:schemeClr val="accent5">
                    <a:lumMod val="50000"/>
                  </a:schemeClr>
                </a:solidFill>
              </a:rPr>
              <a:t>Khanal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, Peter Moyer </a:t>
            </a:r>
            <a:r>
              <a:rPr lang="en-US" sz="2000" dirty="0"/>
              <a:t>– Global Health Chief Residents (2015-16)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Amir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</a:rPr>
              <a:t>Mohareb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, Kristen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Moyer </a:t>
            </a:r>
            <a:r>
              <a:rPr lang="en-US" sz="2000" dirty="0"/>
              <a:t>– Global Health Chief Residents (</a:t>
            </a:r>
            <a:r>
              <a:rPr lang="en-US" sz="2000" dirty="0" smtClean="0"/>
              <a:t>2016-17)</a:t>
            </a:r>
          </a:p>
          <a:p>
            <a:pPr marL="0" indent="0">
              <a:buNone/>
            </a:pPr>
            <a:r>
              <a:rPr lang="en-US" sz="2000" b="1" dirty="0" err="1">
                <a:solidFill>
                  <a:schemeClr val="accent5">
                    <a:lumMod val="50000"/>
                  </a:schemeClr>
                </a:solidFill>
              </a:rPr>
              <a:t>Asghar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5">
                    <a:lumMod val="50000"/>
                  </a:schemeClr>
                </a:solidFill>
              </a:rPr>
              <a:t>Rastegar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/>
              <a:t>- Director, Office of Global Health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2400" b="1" dirty="0">
                <a:solidFill>
                  <a:schemeClr val="tx2"/>
                </a:solidFill>
              </a:rPr>
              <a:t>Residents who have participated in the </a:t>
            </a:r>
            <a:r>
              <a:rPr lang="en-US" sz="2400" b="1" dirty="0" smtClean="0">
                <a:solidFill>
                  <a:schemeClr val="tx2"/>
                </a:solidFill>
              </a:rPr>
              <a:t>process</a:t>
            </a:r>
          </a:p>
          <a:p>
            <a:pPr marL="0" indent="0" algn="ctr">
              <a:buNone/>
            </a:pPr>
            <a:endParaRPr lang="en-US" sz="2400" b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2400" b="1" dirty="0" err="1">
                <a:solidFill>
                  <a:schemeClr val="tx2"/>
                </a:solidFill>
              </a:rPr>
              <a:t>t</a:t>
            </a:r>
            <a:r>
              <a:rPr lang="en-US" sz="2400" b="1" dirty="0" err="1" smtClean="0">
                <a:solidFill>
                  <a:schemeClr val="tx2"/>
                </a:solidFill>
              </a:rPr>
              <a:t>racy.rabin@yale.edu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4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8" y="2160589"/>
            <a:ext cx="10515599" cy="38807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Purpose of the GHEDP</a:t>
            </a:r>
          </a:p>
          <a:p>
            <a:r>
              <a:rPr lang="en-US" sz="2800" dirty="0" smtClean="0"/>
              <a:t>Mission Statement</a:t>
            </a:r>
          </a:p>
          <a:p>
            <a:r>
              <a:rPr lang="en-US" sz="2800" dirty="0" smtClean="0"/>
              <a:t>Requirements</a:t>
            </a:r>
            <a:endParaRPr lang="en-US" sz="2800" dirty="0"/>
          </a:p>
          <a:p>
            <a:r>
              <a:rPr lang="en-US" sz="2800" dirty="0" smtClean="0"/>
              <a:t>Upcoming Events</a:t>
            </a:r>
          </a:p>
          <a:p>
            <a:pPr lvl="1"/>
            <a:r>
              <a:rPr lang="en-US" sz="2400" dirty="0">
                <a:hlinkClick r:id="rId2"/>
              </a:rPr>
              <a:t>http://globalhealth.medicine.yale.edu/aboutus/</a:t>
            </a:r>
            <a:r>
              <a:rPr lang="en-US" sz="2400" dirty="0" smtClean="0">
                <a:hlinkClick r:id="rId2"/>
              </a:rPr>
              <a:t>events.aspx</a:t>
            </a:r>
            <a:endParaRPr lang="en-US" sz="24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263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Defining Global Health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 smtClean="0">
              <a:latin typeface="+mj-lt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+mj-lt"/>
              </a:rPr>
              <a:t>“</a:t>
            </a:r>
            <a:r>
              <a:rPr lang="is-IS" sz="2400" dirty="0" smtClean="0">
                <a:latin typeface="+mj-lt"/>
              </a:rPr>
              <a:t>…</a:t>
            </a:r>
            <a:r>
              <a:rPr lang="en-US" sz="2400" dirty="0" smtClean="0">
                <a:latin typeface="+mj-lt"/>
              </a:rPr>
              <a:t>global </a:t>
            </a:r>
            <a:r>
              <a:rPr lang="en-US" sz="2400" dirty="0">
                <a:latin typeface="+mj-lt"/>
              </a:rPr>
              <a:t>health is an area for study, research, and practice that places a </a:t>
            </a:r>
            <a:r>
              <a:rPr lang="en-US" sz="2400" b="1" u="sng" dirty="0">
                <a:solidFill>
                  <a:srgbClr val="660066"/>
                </a:solidFill>
                <a:latin typeface="+mj-lt"/>
              </a:rPr>
              <a:t>priority on improving health and achieving equity in health for all people worldwide</a:t>
            </a:r>
            <a:r>
              <a:rPr lang="en-US" sz="2400" dirty="0">
                <a:latin typeface="+mj-lt"/>
              </a:rPr>
              <a:t>. Global health emphasises transnational health issues, </a:t>
            </a:r>
            <a:r>
              <a:rPr lang="en-US" sz="2400" dirty="0" smtClean="0">
                <a:latin typeface="+mj-lt"/>
              </a:rPr>
              <a:t>determinants</a:t>
            </a:r>
            <a:r>
              <a:rPr lang="en-US" sz="2400" dirty="0">
                <a:latin typeface="+mj-lt"/>
              </a:rPr>
              <a:t>, and solutions; involves many disciplines within and beyond the health sciences and promotes </a:t>
            </a:r>
            <a:r>
              <a:rPr lang="en-US" sz="2400" dirty="0" smtClean="0">
                <a:latin typeface="+mj-lt"/>
              </a:rPr>
              <a:t>interdisciplinary </a:t>
            </a:r>
            <a:r>
              <a:rPr lang="en-US" sz="2400" dirty="0">
                <a:latin typeface="+mj-lt"/>
              </a:rPr>
              <a:t>collaboration; and is a synthesis of population- based prevention with individual-level clinical care</a:t>
            </a:r>
            <a:r>
              <a:rPr lang="en-US" sz="2400" dirty="0" smtClean="0">
                <a:latin typeface="+mj-lt"/>
              </a:rPr>
              <a:t>.” </a:t>
            </a:r>
          </a:p>
          <a:p>
            <a:pPr marL="0" indent="0" algn="ctr">
              <a:buNone/>
            </a:pPr>
            <a:endParaRPr lang="en-US" sz="1600" dirty="0">
              <a:latin typeface="+mj-lt"/>
            </a:endParaRPr>
          </a:p>
          <a:p>
            <a:pPr marL="0" indent="0" algn="ctr">
              <a:buNone/>
            </a:pPr>
            <a:r>
              <a:rPr lang="en-US" sz="1600" dirty="0" err="1">
                <a:latin typeface="+mj-lt"/>
              </a:rPr>
              <a:t>Koplan</a:t>
            </a:r>
            <a:r>
              <a:rPr lang="en-US" sz="1600" dirty="0">
                <a:latin typeface="+mj-lt"/>
              </a:rPr>
              <a:t> JP </a:t>
            </a:r>
            <a:r>
              <a:rPr lang="en-US" sz="1600" i="1" dirty="0">
                <a:latin typeface="+mj-lt"/>
              </a:rPr>
              <a:t>et al.</a:t>
            </a:r>
            <a:r>
              <a:rPr lang="en-US" sz="1600" dirty="0">
                <a:latin typeface="+mj-lt"/>
              </a:rPr>
              <a:t> Towards a common definition of global health. </a:t>
            </a:r>
            <a:r>
              <a:rPr lang="is-IS" sz="1600" i="1" dirty="0">
                <a:latin typeface="+mj-lt"/>
              </a:rPr>
              <a:t>Lancet </a:t>
            </a:r>
            <a:r>
              <a:rPr lang="is-IS" sz="1600" dirty="0">
                <a:latin typeface="+mj-lt"/>
              </a:rPr>
              <a:t>2009; 373: 1993–95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64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Enrich </a:t>
            </a:r>
            <a:r>
              <a:rPr lang="en-US" sz="2800" dirty="0"/>
              <a:t>the general curriculum with core </a:t>
            </a:r>
            <a:r>
              <a:rPr lang="en-US" sz="2800" dirty="0" smtClean="0"/>
              <a:t>global health content </a:t>
            </a:r>
            <a:endParaRPr lang="en-US" sz="2800" dirty="0"/>
          </a:p>
          <a:p>
            <a:r>
              <a:rPr lang="en-US" sz="2800" dirty="0"/>
              <a:t>Provide additional experiential learning opportunities, and support mentorship and scholarly activity in these areas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40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A Range of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127066" cy="43079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/>
              <a:t>R</a:t>
            </a:r>
            <a:r>
              <a:rPr lang="en-US" sz="2800" b="1" dirty="0" smtClean="0"/>
              <a:t>esidents bring a variety of experiences to the table</a:t>
            </a:r>
            <a:endParaRPr lang="en-US" sz="2800" b="1" dirty="0"/>
          </a:p>
          <a:p>
            <a:r>
              <a:rPr lang="en-US" sz="2400" dirty="0"/>
              <a:t>Minimal prior experience in global health, but interest piqued through refugee clinic involvement </a:t>
            </a:r>
          </a:p>
          <a:p>
            <a:r>
              <a:rPr lang="en-US" sz="2400" dirty="0"/>
              <a:t>Previous involvement in planning a global health pathway in medical school, and interest in helping to develop this for the resident level </a:t>
            </a:r>
          </a:p>
          <a:p>
            <a:r>
              <a:rPr lang="en-US" sz="2400" dirty="0"/>
              <a:t>Interest in developing a year-round global health opportunity, as opposed to only offering shorter experiences </a:t>
            </a:r>
          </a:p>
          <a:p>
            <a:pPr lvl="1"/>
            <a:r>
              <a:rPr lang="en-US" sz="2000" dirty="0"/>
              <a:t>Provides a context for “</a:t>
            </a:r>
            <a:r>
              <a:rPr lang="en-US" sz="2000" dirty="0" err="1"/>
              <a:t>siloed</a:t>
            </a:r>
            <a:r>
              <a:rPr lang="en-US" sz="2000" dirty="0"/>
              <a:t>” global health experiences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73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Mission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4402" y="1930400"/>
            <a:ext cx="8229600" cy="4389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000" dirty="0" smtClean="0">
              <a:latin typeface="+mj-lt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+mj-lt"/>
              </a:rPr>
              <a:t>The </a:t>
            </a:r>
            <a:r>
              <a:rPr lang="en-US" sz="2400" dirty="0">
                <a:latin typeface="+mj-lt"/>
              </a:rPr>
              <a:t>Global Health and Equity Distinction aims to train internal medicine residents to be leaders in health disparities and advocacy both nationally and abroad. </a:t>
            </a:r>
            <a:endParaRPr lang="en-US" sz="2400" dirty="0" smtClean="0">
              <a:latin typeface="+mj-lt"/>
            </a:endParaRPr>
          </a:p>
          <a:p>
            <a:pPr marL="0" indent="0" algn="ctr">
              <a:buNone/>
            </a:pPr>
            <a:endParaRPr lang="en-US" sz="2400" dirty="0" smtClean="0">
              <a:latin typeface="+mj-lt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Through a combination of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u="sng" dirty="0">
                <a:solidFill>
                  <a:srgbClr val="660066"/>
                </a:solidFill>
                <a:latin typeface="+mj-lt"/>
              </a:rPr>
              <a:t>immersive clinical </a:t>
            </a:r>
            <a:r>
              <a:rPr lang="en-US" sz="2400" b="1" u="sng" dirty="0" smtClean="0">
                <a:solidFill>
                  <a:srgbClr val="660066"/>
                </a:solidFill>
                <a:latin typeface="+mj-lt"/>
              </a:rPr>
              <a:t>experiences</a:t>
            </a:r>
            <a:r>
              <a:rPr lang="en-US" sz="2400" b="1" dirty="0" smtClean="0">
                <a:solidFill>
                  <a:srgbClr val="660066"/>
                </a:solidFill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in </a:t>
            </a:r>
            <a:r>
              <a:rPr lang="en-US" sz="2400" dirty="0">
                <a:latin typeface="+mj-lt"/>
              </a:rPr>
              <a:t>resource poor settings, </a:t>
            </a:r>
            <a:r>
              <a:rPr lang="en-US" sz="2400" b="1" u="sng" dirty="0">
                <a:solidFill>
                  <a:srgbClr val="660066"/>
                </a:solidFill>
                <a:latin typeface="+mj-lt"/>
              </a:rPr>
              <a:t>didactics</a:t>
            </a:r>
            <a:r>
              <a:rPr lang="en-US" sz="2400" dirty="0">
                <a:latin typeface="+mj-lt"/>
              </a:rPr>
              <a:t> on </a:t>
            </a:r>
            <a:r>
              <a:rPr lang="en-US" sz="2400" dirty="0" smtClean="0">
                <a:latin typeface="+mj-lt"/>
              </a:rPr>
              <a:t>public/global </a:t>
            </a:r>
            <a:r>
              <a:rPr lang="en-US" sz="2400" dirty="0">
                <a:latin typeface="+mj-lt"/>
              </a:rPr>
              <a:t>health, and </a:t>
            </a:r>
            <a:r>
              <a:rPr lang="en-US" sz="2400" b="1" u="sng" dirty="0">
                <a:solidFill>
                  <a:srgbClr val="660066"/>
                </a:solidFill>
                <a:latin typeface="+mj-lt"/>
              </a:rPr>
              <a:t>scholarly endeavors</a:t>
            </a:r>
            <a:r>
              <a:rPr lang="en-US" sz="2400" dirty="0">
                <a:latin typeface="+mj-lt"/>
              </a:rPr>
              <a:t>, Yale residents will be informed leaders in ethical and professional healthcare.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967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Mission Statement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022" y="1790699"/>
            <a:ext cx="9626776" cy="405660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+mj-lt"/>
              </a:rPr>
              <a:t>Our </a:t>
            </a:r>
            <a:r>
              <a:rPr lang="en-US" sz="2400" dirty="0">
                <a:latin typeface="+mj-lt"/>
              </a:rPr>
              <a:t>graduates will develop core competencies in leadership, advocacy, ethics, and social justice by</a:t>
            </a:r>
            <a:r>
              <a:rPr lang="en-US" sz="2400" dirty="0" smtClean="0">
                <a:latin typeface="+mj-lt"/>
              </a:rPr>
              <a:t>:</a:t>
            </a:r>
          </a:p>
          <a:p>
            <a:pPr marL="0" indent="0" algn="ctr">
              <a:buNone/>
            </a:pPr>
            <a:endParaRPr lang="en-US" sz="16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Exploring </a:t>
            </a:r>
            <a:r>
              <a:rPr lang="en-US" sz="2400" dirty="0">
                <a:latin typeface="+mj-lt"/>
              </a:rPr>
              <a:t>definitions and building meaningful language surrounding the practice of global </a:t>
            </a:r>
            <a:r>
              <a:rPr lang="en-US" sz="2400" dirty="0" smtClean="0">
                <a:latin typeface="+mj-lt"/>
              </a:rPr>
              <a:t>health</a:t>
            </a:r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Understanding </a:t>
            </a:r>
            <a:r>
              <a:rPr lang="en-US" sz="2400" dirty="0">
                <a:latin typeface="+mj-lt"/>
              </a:rPr>
              <a:t>population health and geographic burden of communicable and non-communicable </a:t>
            </a:r>
            <a:r>
              <a:rPr lang="en-US" sz="2400" dirty="0" smtClean="0">
                <a:latin typeface="+mj-lt"/>
              </a:rPr>
              <a:t>diseases</a:t>
            </a:r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Learning </a:t>
            </a:r>
            <a:r>
              <a:rPr lang="en-US" sz="2400" dirty="0">
                <a:latin typeface="+mj-lt"/>
              </a:rPr>
              <a:t>to apply multidisciplinary and sustainable methods to issues impacting health </a:t>
            </a:r>
            <a:r>
              <a:rPr lang="en-US" sz="2400" dirty="0" smtClean="0">
                <a:latin typeface="+mj-lt"/>
              </a:rPr>
              <a:t>globally</a:t>
            </a:r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Demonstrate </a:t>
            </a:r>
            <a:r>
              <a:rPr lang="en-US" sz="2400" dirty="0">
                <a:latin typeface="+mj-lt"/>
              </a:rPr>
              <a:t>evidence-based medicine and systems based practice in resource poor national and international </a:t>
            </a:r>
            <a:r>
              <a:rPr lang="en-US" sz="2400" dirty="0" smtClean="0">
                <a:latin typeface="+mj-lt"/>
              </a:rPr>
              <a:t>settings</a:t>
            </a:r>
            <a:endParaRPr lang="en-US" sz="2400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90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91259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Clinical Opportunities</a:t>
            </a:r>
          </a:p>
          <a:p>
            <a:pPr lvl="1"/>
            <a:r>
              <a:rPr lang="en-US" sz="2000" dirty="0" smtClean="0"/>
              <a:t>General (New Haven-based)</a:t>
            </a:r>
          </a:p>
          <a:p>
            <a:pPr lvl="1"/>
            <a:r>
              <a:rPr lang="en-US" sz="2000" dirty="0" smtClean="0"/>
              <a:t>Immersive (Domestic or International)</a:t>
            </a:r>
          </a:p>
          <a:p>
            <a:r>
              <a:rPr lang="en-US" sz="2400" dirty="0" smtClean="0"/>
              <a:t>Didactics</a:t>
            </a:r>
          </a:p>
          <a:p>
            <a:r>
              <a:rPr lang="en-US" sz="2400" dirty="0" smtClean="0"/>
              <a:t>Scholarship (Mentored)</a:t>
            </a:r>
          </a:p>
          <a:p>
            <a:endParaRPr lang="en-US" sz="2000" dirty="0"/>
          </a:p>
          <a:p>
            <a:r>
              <a:rPr lang="en-US" sz="2400" dirty="0" smtClean="0"/>
              <a:t>Requirements map to CUGH Global Health Competencies</a:t>
            </a:r>
          </a:p>
          <a:p>
            <a:pPr marL="0" indent="0" algn="ctr">
              <a:buNone/>
            </a:pPr>
            <a:r>
              <a:rPr lang="en-US" sz="1400" dirty="0" err="1"/>
              <a:t>Jogerst</a:t>
            </a:r>
            <a:r>
              <a:rPr lang="en-US" sz="1400" dirty="0"/>
              <a:t> K </a:t>
            </a:r>
            <a:r>
              <a:rPr lang="en-US" sz="1400" i="1" dirty="0"/>
              <a:t>et al.</a:t>
            </a:r>
            <a:r>
              <a:rPr lang="en-US" sz="1400" dirty="0"/>
              <a:t> Identifying </a:t>
            </a:r>
            <a:r>
              <a:rPr lang="en-US" sz="1400" dirty="0" err="1"/>
              <a:t>Interprofessional</a:t>
            </a:r>
            <a:r>
              <a:rPr lang="en-US" sz="1400" dirty="0"/>
              <a:t> Global Health Competencies for 21</a:t>
            </a:r>
            <a:r>
              <a:rPr lang="en-US" sz="1400" baseline="30000" dirty="0"/>
              <a:t>st</a:t>
            </a:r>
            <a:r>
              <a:rPr lang="en-US" sz="1400" dirty="0"/>
              <a:t>-Century Health Professionals. </a:t>
            </a:r>
            <a:r>
              <a:rPr lang="en-US" sz="1400" i="1" dirty="0"/>
              <a:t>Annals of Global Health</a:t>
            </a:r>
            <a:r>
              <a:rPr lang="en-US" sz="1400" dirty="0"/>
              <a:t>. 2015 March-April; 81(2): 239-247. </a:t>
            </a:r>
          </a:p>
        </p:txBody>
      </p:sp>
    </p:spTree>
    <p:extLst>
      <p:ext uri="{BB962C8B-B14F-4D97-AF65-F5344CB8AC3E}">
        <p14:creationId xmlns:p14="http://schemas.microsoft.com/office/powerpoint/2010/main" val="79370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CUGH Global Health Competencies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260740"/>
              </p:ext>
            </p:extLst>
          </p:nvPr>
        </p:nvGraphicFramePr>
        <p:xfrm>
          <a:off x="1219204" y="1354666"/>
          <a:ext cx="8703733" cy="5266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8800"/>
                <a:gridCol w="4334933"/>
              </a:tblGrid>
              <a:tr h="38105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Domains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416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Global Burden of Disease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Professional Practice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2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Globalization of Health &amp; Health Care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Health Equity</a:t>
                      </a:r>
                      <a:r>
                        <a:rPr lang="en-US" sz="2000" baseline="0" dirty="0" smtClean="0"/>
                        <a:t> &amp; Social Justice</a:t>
                      </a:r>
                      <a:endParaRPr lang="en-US" sz="2000" dirty="0" smtClean="0"/>
                    </a:p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2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Social</a:t>
                      </a:r>
                      <a:r>
                        <a:rPr lang="en-US" sz="2000" baseline="0" dirty="0" smtClean="0"/>
                        <a:t> &amp; </a:t>
                      </a:r>
                      <a:r>
                        <a:rPr lang="en-US" sz="2000" dirty="0" smtClean="0"/>
                        <a:t>Environmental Determinants of Health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Program Management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16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Capacity Strengthening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Sociocultural</a:t>
                      </a:r>
                      <a:r>
                        <a:rPr lang="en-US" sz="2000" baseline="0" dirty="0" smtClean="0"/>
                        <a:t> &amp; Political Awareness</a:t>
                      </a:r>
                      <a:endParaRPr lang="en-US" sz="20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2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Collaboration,</a:t>
                      </a:r>
                      <a:r>
                        <a:rPr lang="en-US" sz="2000" baseline="0" dirty="0" smtClean="0"/>
                        <a:t> Partnering, and Communication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Strategic Analysis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857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Ethics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4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2068</TotalTime>
  <Words>788</Words>
  <Application>Microsoft Macintosh PowerPoint</Application>
  <PresentationFormat>Widescreen</PresentationFormat>
  <Paragraphs>155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Mangal</vt:lpstr>
      <vt:lpstr>Trebuchet MS</vt:lpstr>
      <vt:lpstr>Wingdings 3</vt:lpstr>
      <vt:lpstr>Arial</vt:lpstr>
      <vt:lpstr>Facet</vt:lpstr>
      <vt:lpstr>Global Health &amp; Equity Distinction Pathway</vt:lpstr>
      <vt:lpstr>Overview</vt:lpstr>
      <vt:lpstr>Defining Global Health</vt:lpstr>
      <vt:lpstr>Dual Purpose</vt:lpstr>
      <vt:lpstr>Meeting A Range of Needs</vt:lpstr>
      <vt:lpstr>Mission Statement</vt:lpstr>
      <vt:lpstr>Mission Statement (continued)</vt:lpstr>
      <vt:lpstr>Requirements</vt:lpstr>
      <vt:lpstr>CUGH Global Health Competencies</vt:lpstr>
      <vt:lpstr>Clinical Opportunities</vt:lpstr>
      <vt:lpstr>Didactics</vt:lpstr>
      <vt:lpstr>Scholarship: Project and Presentation - I</vt:lpstr>
      <vt:lpstr>Scholarship: Project and Presentation - II</vt:lpstr>
      <vt:lpstr>Upcoming Events  http://globalhealth.medicine.yale.edu/aboutus/events.aspx</vt:lpstr>
      <vt:lpstr>Thank you!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Health &amp; Equity Distinction Pathway</dc:title>
  <dc:creator>Microsoft Office User</dc:creator>
  <cp:lastModifiedBy>Microsoft Office User</cp:lastModifiedBy>
  <cp:revision>47</cp:revision>
  <dcterms:created xsi:type="dcterms:W3CDTF">2016-09-24T21:08:49Z</dcterms:created>
  <dcterms:modified xsi:type="dcterms:W3CDTF">2017-08-31T18:11:25Z</dcterms:modified>
</cp:coreProperties>
</file>